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85" r:id="rId4"/>
    <p:sldId id="282" r:id="rId5"/>
    <p:sldId id="286" r:id="rId6"/>
    <p:sldId id="283" r:id="rId7"/>
    <p:sldId id="284" r:id="rId8"/>
    <p:sldId id="287" r:id="rId9"/>
    <p:sldId id="288" r:id="rId10"/>
    <p:sldId id="289" r:id="rId11"/>
    <p:sldId id="257" r:id="rId12"/>
    <p:sldId id="264" r:id="rId13"/>
    <p:sldId id="271" r:id="rId14"/>
    <p:sldId id="270" r:id="rId15"/>
    <p:sldId id="259" r:id="rId16"/>
    <p:sldId id="269" r:id="rId17"/>
    <p:sldId id="276" r:id="rId18"/>
    <p:sldId id="274" r:id="rId19"/>
    <p:sldId id="281" r:id="rId20"/>
    <p:sldId id="280" r:id="rId21"/>
    <p:sldId id="279" r:id="rId22"/>
    <p:sldId id="278" r:id="rId23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76;&#1072;&#1085;&#1085;&#1099;&#1077;%20&#1080;%20&#1076;&#1080;&#1086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76;&#1072;&#1085;&#1085;&#1099;&#1077;%20&#1080;%20&#1076;&#1080;&#1086;&#1075;&#1088;&#1072;&#1084;&#1084;&#109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76;&#1072;&#1085;&#1085;&#1099;&#1077;%20&#1080;%20&#1076;&#1080;&#1086;&#1075;&#1088;&#1072;&#1084;&#1084;&#109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_2019\&#1042;&#1091;&#1079;&#1099;%20&#1056;&#1086;&#1089;&#1089;&#1080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Economics &amp; Econometrics</a:t>
            </a:r>
            <a:endParaRPr lang="ru-RU"/>
          </a:p>
        </c:rich>
      </c:tx>
      <c:layout>
        <c:manualLayout>
          <c:xMode val="edge"/>
          <c:yMode val="edge"/>
          <c:x val="0.10998780019176457"/>
          <c:y val="1.8615238812434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09624916288449"/>
          <c:y val="8.1368115942028987E-2"/>
          <c:w val="0.82883557465764546"/>
          <c:h val="0.73266488645441064"/>
        </c:manualLayout>
      </c:layout>
      <c:lineChart>
        <c:grouping val="standard"/>
        <c:varyColors val="0"/>
        <c:ser>
          <c:idx val="0"/>
          <c:order val="0"/>
          <c:tx>
            <c:strRef>
              <c:f>ССиМ!$S$35</c:f>
              <c:strCache>
                <c:ptCount val="1"/>
                <c:pt idx="0">
                  <c:v>Academic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ССиМ!$T$34:$W$34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ССиМ!$T$35:$W$35</c:f>
              <c:numCache>
                <c:formatCode>General</c:formatCode>
                <c:ptCount val="4"/>
                <c:pt idx="0">
                  <c:v>63.6</c:v>
                </c:pt>
                <c:pt idx="1">
                  <c:v>63.7</c:v>
                </c:pt>
                <c:pt idx="2">
                  <c:v>62.1</c:v>
                </c:pt>
                <c:pt idx="3">
                  <c:v>58.1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331-48C4-AFAE-362A2C1CDD26}"/>
            </c:ext>
          </c:extLst>
        </c:ser>
        <c:ser>
          <c:idx val="1"/>
          <c:order val="1"/>
          <c:tx>
            <c:strRef>
              <c:f>ССиМ!$S$36</c:f>
              <c:strCache>
                <c:ptCount val="1"/>
                <c:pt idx="0">
                  <c:v>Employer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ССиМ!$T$34:$W$34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ССиМ!$T$36:$W$36</c:f>
              <c:numCache>
                <c:formatCode>General</c:formatCode>
                <c:ptCount val="4"/>
                <c:pt idx="0">
                  <c:v>72.3</c:v>
                </c:pt>
                <c:pt idx="1">
                  <c:v>73.7</c:v>
                </c:pt>
                <c:pt idx="2">
                  <c:v>73.8</c:v>
                </c:pt>
                <c:pt idx="3">
                  <c:v>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331-48C4-AFAE-362A2C1CDD26}"/>
            </c:ext>
          </c:extLst>
        </c:ser>
        <c:ser>
          <c:idx val="2"/>
          <c:order val="2"/>
          <c:tx>
            <c:strRef>
              <c:f>ССиМ!$S$37</c:f>
              <c:strCache>
                <c:ptCount val="1"/>
                <c:pt idx="0">
                  <c:v>Citations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ССиМ!$T$34:$W$34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ССиМ!$T$37:$W$37</c:f>
              <c:numCache>
                <c:formatCode>General</c:formatCode>
                <c:ptCount val="4"/>
                <c:pt idx="0">
                  <c:v>60.8</c:v>
                </c:pt>
                <c:pt idx="1">
                  <c:v>58.9</c:v>
                </c:pt>
                <c:pt idx="2">
                  <c:v>56.3</c:v>
                </c:pt>
                <c:pt idx="3">
                  <c:v>58.9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331-48C4-AFAE-362A2C1CDD26}"/>
            </c:ext>
          </c:extLst>
        </c:ser>
        <c:ser>
          <c:idx val="3"/>
          <c:order val="3"/>
          <c:tx>
            <c:strRef>
              <c:f>ССиМ!$S$38</c:f>
              <c:strCache>
                <c:ptCount val="1"/>
                <c:pt idx="0">
                  <c:v>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ССиМ!$T$34:$W$34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ССиМ!$T$38:$W$38</c:f>
              <c:numCache>
                <c:formatCode>General</c:formatCode>
                <c:ptCount val="4"/>
                <c:pt idx="0">
                  <c:v>53.7</c:v>
                </c:pt>
                <c:pt idx="1">
                  <c:v>54.9</c:v>
                </c:pt>
                <c:pt idx="2">
                  <c:v>46.5</c:v>
                </c:pt>
                <c:pt idx="3">
                  <c:v>45.8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331-48C4-AFAE-362A2C1CDD26}"/>
            </c:ext>
          </c:extLst>
        </c:ser>
        <c:ser>
          <c:idx val="4"/>
          <c:order val="4"/>
          <c:tx>
            <c:strRef>
              <c:f>ССиМ!$S$39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ССиМ!$T$34:$W$34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ССиМ!$T$39:$W$39</c:f>
              <c:numCache>
                <c:formatCode>General</c:formatCode>
                <c:ptCount val="4"/>
                <c:pt idx="0">
                  <c:v>62.8</c:v>
                </c:pt>
                <c:pt idx="1">
                  <c:v>63</c:v>
                </c:pt>
                <c:pt idx="2">
                  <c:v>60.2</c:v>
                </c:pt>
                <c:pt idx="3">
                  <c:v>58.6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331-48C4-AFAE-362A2C1CD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738680"/>
        <c:axId val="160744952"/>
      </c:lineChart>
      <c:catAx>
        <c:axId val="160738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44952"/>
        <c:crosses val="autoZero"/>
        <c:auto val="1"/>
        <c:lblAlgn val="ctr"/>
        <c:lblOffset val="100"/>
        <c:noMultiLvlLbl val="0"/>
      </c:catAx>
      <c:valAx>
        <c:axId val="160744952"/>
        <c:scaling>
          <c:orientation val="minMax"/>
          <c:max val="8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386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8049517288599799"/>
          <c:w val="0.99747904646247598"/>
          <c:h val="0.11782503708775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B&amp;M</a:t>
            </a:r>
            <a:r>
              <a:rPr lang="en-US" sz="1400" b="1" i="0" baseline="0">
                <a:effectLst/>
              </a:rPr>
              <a:t>:  H-index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32582138919514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54332763734703"/>
          <c:y val="0.12591142137420491"/>
          <c:w val="0.71802240935768336"/>
          <c:h val="0.57755616128220488"/>
        </c:manualLayout>
      </c:layout>
      <c:lineChart>
        <c:grouping val="standard"/>
        <c:varyColors val="0"/>
        <c:ser>
          <c:idx val="0"/>
          <c:order val="0"/>
          <c:tx>
            <c:strRef>
              <c:f>'B&amp;M'!$AS$5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'B&amp;M'!$AT$5:$AW$5</c:f>
              <c:numCache>
                <c:formatCode>0.0</c:formatCode>
                <c:ptCount val="4"/>
                <c:pt idx="1">
                  <c:v>34.1</c:v>
                </c:pt>
                <c:pt idx="2">
                  <c:v>37.6</c:v>
                </c:pt>
                <c:pt idx="3">
                  <c:v>81.099999999999994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85-4604-84FC-05F625BCE7DF}"/>
            </c:ext>
          </c:extLst>
        </c:ser>
        <c:ser>
          <c:idx val="1"/>
          <c:order val="1"/>
          <c:tx>
            <c:strRef>
              <c:f>'B&amp;M'!$AS$6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'B&amp;M'!$AT$6:$AW$6</c:f>
              <c:numCache>
                <c:formatCode>0.0</c:formatCode>
                <c:ptCount val="4"/>
                <c:pt idx="1">
                  <c:v>75</c:v>
                </c:pt>
                <c:pt idx="2">
                  <c:v>76.2</c:v>
                </c:pt>
                <c:pt idx="3">
                  <c:v>69.7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85-4604-84FC-05F625BCE7DF}"/>
            </c:ext>
          </c:extLst>
        </c:ser>
        <c:ser>
          <c:idx val="2"/>
          <c:order val="2"/>
          <c:tx>
            <c:strRef>
              <c:f>'B&amp;M'!$AS$7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'B&amp;M'!$AT$7:$AW$7</c:f>
              <c:numCache>
                <c:formatCode>0.0</c:formatCode>
                <c:ptCount val="4"/>
                <c:pt idx="0">
                  <c:v>55.3</c:v>
                </c:pt>
                <c:pt idx="1">
                  <c:v>66.7</c:v>
                </c:pt>
                <c:pt idx="2">
                  <c:v>66.2</c:v>
                </c:pt>
                <c:pt idx="3">
                  <c:v>71.8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285-4604-84FC-05F625BCE7DF}"/>
            </c:ext>
          </c:extLst>
        </c:ser>
        <c:ser>
          <c:idx val="3"/>
          <c:order val="3"/>
          <c:tx>
            <c:strRef>
              <c:f>'B&amp;M'!$AS$8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'B&amp;M'!$AT$8:$AW$8</c:f>
              <c:numCache>
                <c:formatCode>General</c:formatCode>
                <c:ptCount val="4"/>
                <c:pt idx="3" formatCode="0.0">
                  <c:v>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285-4604-84FC-05F625BCE7DF}"/>
            </c:ext>
          </c:extLst>
        </c:ser>
        <c:ser>
          <c:idx val="4"/>
          <c:order val="4"/>
          <c:tx>
            <c:strRef>
              <c:f>'B&amp;M'!$AS$9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'B&amp;M'!$AT$9:$AW$9</c:f>
              <c:numCache>
                <c:formatCode>General</c:formatCode>
                <c:ptCount val="4"/>
                <c:pt idx="3" formatCode="0.0">
                  <c:v>58.9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285-4604-84FC-05F625BCE7DF}"/>
            </c:ext>
          </c:extLst>
        </c:ser>
        <c:ser>
          <c:idx val="5"/>
          <c:order val="5"/>
          <c:tx>
            <c:strRef>
              <c:f>'B&amp;M'!$AS$10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'B&amp;M'!$AT$10:$AW$10</c:f>
              <c:numCache>
                <c:formatCode>General</c:formatCode>
                <c:ptCount val="4"/>
                <c:pt idx="3" formatCode="0.0">
                  <c:v>51.4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285-4604-84FC-05F625BCE7DF}"/>
            </c:ext>
          </c:extLst>
        </c:ser>
        <c:ser>
          <c:idx val="6"/>
          <c:order val="6"/>
          <c:tx>
            <c:strRef>
              <c:f>'B&amp;M'!$AS$11</c:f>
              <c:strCache>
                <c:ptCount val="1"/>
                <c:pt idx="0">
                  <c:v>ТПУ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'B&amp;M'!$AT$4:$AW$4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'B&amp;M'!$AT$11:$AW$11</c:f>
              <c:numCache>
                <c:formatCode>General</c:formatCode>
                <c:ptCount val="4"/>
                <c:pt idx="3" formatCode="0.0">
                  <c:v>61.2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285-4604-84FC-05F625BCE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09112"/>
        <c:axId val="163211464"/>
      </c:lineChart>
      <c:catAx>
        <c:axId val="163209112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11464"/>
        <c:crosses val="autoZero"/>
        <c:auto val="1"/>
        <c:lblAlgn val="ctr"/>
        <c:lblOffset val="100"/>
        <c:noMultiLvlLbl val="0"/>
      </c:catAx>
      <c:valAx>
        <c:axId val="163211464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9112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2534722222221841E-4"/>
          <c:y val="0.81034632034632037"/>
          <c:w val="0.99394409722222221"/>
          <c:h val="0.17674098124098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Statistics Research</a:t>
            </a:r>
            <a:endParaRPr lang="ru-RU"/>
          </a:p>
        </c:rich>
      </c:tx>
      <c:layout>
        <c:manualLayout>
          <c:xMode val="edge"/>
          <c:yMode val="edge"/>
          <c:x val="0.24739420303913265"/>
          <c:y val="5.78364655665400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517713270915763"/>
          <c:y val="8.4854724319377711E-2"/>
          <c:w val="0.8383120020445205"/>
          <c:h val="0.70878913814565236"/>
        </c:manualLayout>
      </c:layout>
      <c:lineChart>
        <c:grouping val="standard"/>
        <c:varyColors val="0"/>
        <c:ser>
          <c:idx val="0"/>
          <c:order val="0"/>
          <c:tx>
            <c:strRef>
              <c:f>ССиМ!$B$44</c:f>
              <c:strCache>
                <c:ptCount val="1"/>
                <c:pt idx="0">
                  <c:v>Academic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ССиМ!$C$43:$F$43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ССиМ!$C$44:$F$44</c:f>
              <c:numCache>
                <c:formatCode>General</c:formatCode>
                <c:ptCount val="4"/>
                <c:pt idx="0">
                  <c:v>36.799999999999997</c:v>
                </c:pt>
                <c:pt idx="1">
                  <c:v>48</c:v>
                </c:pt>
                <c:pt idx="2">
                  <c:v>44.3</c:v>
                </c:pt>
                <c:pt idx="3">
                  <c:v>56.4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EA0-4296-91EB-88B5427DC9EA}"/>
            </c:ext>
          </c:extLst>
        </c:ser>
        <c:ser>
          <c:idx val="1"/>
          <c:order val="1"/>
          <c:tx>
            <c:strRef>
              <c:f>ССиМ!$B$45</c:f>
              <c:strCache>
                <c:ptCount val="1"/>
                <c:pt idx="0">
                  <c:v>Employer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ССиМ!$C$43:$F$43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ССиМ!$C$45:$F$45</c:f>
              <c:numCache>
                <c:formatCode>General</c:formatCode>
                <c:ptCount val="4"/>
                <c:pt idx="0">
                  <c:v>62.7</c:v>
                </c:pt>
                <c:pt idx="1">
                  <c:v>73.599999999999994</c:v>
                </c:pt>
                <c:pt idx="2">
                  <c:v>78.5</c:v>
                </c:pt>
                <c:pt idx="3">
                  <c:v>76.2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EA0-4296-91EB-88B5427DC9EA}"/>
            </c:ext>
          </c:extLst>
        </c:ser>
        <c:ser>
          <c:idx val="2"/>
          <c:order val="2"/>
          <c:tx>
            <c:strRef>
              <c:f>ССиМ!$B$46</c:f>
              <c:strCache>
                <c:ptCount val="1"/>
                <c:pt idx="0">
                  <c:v>Citations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ССиМ!$C$43:$F$43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ССиМ!$C$46:$F$46</c:f>
              <c:numCache>
                <c:formatCode>General</c:formatCode>
                <c:ptCount val="4"/>
                <c:pt idx="0">
                  <c:v>56</c:v>
                </c:pt>
                <c:pt idx="1">
                  <c:v>63.3</c:v>
                </c:pt>
                <c:pt idx="2">
                  <c:v>59.7</c:v>
                </c:pt>
                <c:pt idx="3">
                  <c:v>65.400000000000006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EA0-4296-91EB-88B5427DC9EA}"/>
            </c:ext>
          </c:extLst>
        </c:ser>
        <c:ser>
          <c:idx val="3"/>
          <c:order val="3"/>
          <c:tx>
            <c:strRef>
              <c:f>ССиМ!$B$47</c:f>
              <c:strCache>
                <c:ptCount val="1"/>
                <c:pt idx="0">
                  <c:v>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ССиМ!$C$43:$F$43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ССиМ!$C$47:$F$47</c:f>
              <c:numCache>
                <c:formatCode>General</c:formatCode>
                <c:ptCount val="4"/>
                <c:pt idx="0">
                  <c:v>51.8</c:v>
                </c:pt>
                <c:pt idx="1">
                  <c:v>67.3</c:v>
                </c:pt>
                <c:pt idx="2">
                  <c:v>64.099999999999994</c:v>
                </c:pt>
                <c:pt idx="3">
                  <c:v>73.5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EA0-4296-91EB-88B5427DC9EA}"/>
            </c:ext>
          </c:extLst>
        </c:ser>
        <c:ser>
          <c:idx val="4"/>
          <c:order val="4"/>
          <c:tx>
            <c:strRef>
              <c:f>ССиМ!$B$48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ССиМ!$C$43:$F$43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ССиМ!$C$48:$F$48</c:f>
              <c:numCache>
                <c:formatCode>General</c:formatCode>
                <c:ptCount val="4"/>
                <c:pt idx="0">
                  <c:v>46.2</c:v>
                </c:pt>
                <c:pt idx="1">
                  <c:v>57.5</c:v>
                </c:pt>
                <c:pt idx="2">
                  <c:v>54.8</c:v>
                </c:pt>
                <c:pt idx="3">
                  <c:v>63.6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EA0-4296-91EB-88B5427DC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05192"/>
        <c:axId val="163204800"/>
      </c:lineChart>
      <c:catAx>
        <c:axId val="163205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4800"/>
        <c:crosses val="autoZero"/>
        <c:auto val="1"/>
        <c:lblAlgn val="ctr"/>
        <c:lblOffset val="100"/>
        <c:noMultiLvlLbl val="0"/>
      </c:catAx>
      <c:valAx>
        <c:axId val="163204800"/>
        <c:scaling>
          <c:orientation val="minMax"/>
          <c:max val="8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4460879418212742"/>
          <c:w val="0.99747904646247598"/>
          <c:h val="0.15462488088096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Soci</a:t>
            </a:r>
            <a:r>
              <a:rPr lang="en-US" sz="1400" b="1" i="0" baseline="0">
                <a:effectLst/>
              </a:rPr>
              <a:t>: Academic Reputation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45788888888888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45498158389517"/>
          <c:w val="0.71802240935768336"/>
          <c:h val="0.62754581529581543"/>
        </c:manualLayout>
      </c:layout>
      <c:lineChart>
        <c:grouping val="standard"/>
        <c:varyColors val="0"/>
        <c:ser>
          <c:idx val="0"/>
          <c:order val="0"/>
          <c:tx>
            <c:strRef>
              <c:f>Stat!$AY$5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Stat!$AZ$4:$BC$4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Stat!$AZ$5:$BC$5</c:f>
              <c:numCache>
                <c:formatCode>0.0</c:formatCode>
                <c:ptCount val="4"/>
                <c:pt idx="0">
                  <c:v>58.3</c:v>
                </c:pt>
                <c:pt idx="1">
                  <c:v>67.900000000000006</c:v>
                </c:pt>
                <c:pt idx="2">
                  <c:v>64.3</c:v>
                </c:pt>
                <c:pt idx="3">
                  <c:v>76.400000000000006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D2-4D86-ADA0-CA3AEF77560E}"/>
            </c:ext>
          </c:extLst>
        </c:ser>
        <c:ser>
          <c:idx val="1"/>
          <c:order val="1"/>
          <c:tx>
            <c:strRef>
              <c:f>Stat!$AY$6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Stat!$AZ$4:$BC$4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Stat!$AZ$6:$BC$6</c:f>
              <c:numCache>
                <c:formatCode>General</c:formatCode>
                <c:ptCount val="4"/>
                <c:pt idx="3" formatCode="0.0">
                  <c:v>56.4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6D2-4D86-ADA0-CA3AEF775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07936"/>
        <c:axId val="163206760"/>
      </c:lineChart>
      <c:catAx>
        <c:axId val="163207936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6760"/>
        <c:crosses val="autoZero"/>
        <c:auto val="1"/>
        <c:lblAlgn val="ctr"/>
        <c:lblOffset val="100"/>
        <c:noMultiLvlLbl val="0"/>
      </c:catAx>
      <c:valAx>
        <c:axId val="16320676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79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134110279118338"/>
          <c:w val="0.99148888888888875"/>
          <c:h val="0.105746052740776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Soci</a:t>
            </a:r>
            <a:r>
              <a:rPr lang="en-US" sz="1400" b="1" i="0" baseline="0">
                <a:effectLst/>
              </a:rPr>
              <a:t>: Employer Reputation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48677430555555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010205717843032"/>
          <c:y val="0.12383742387018866"/>
          <c:w val="0.71760762678649692"/>
          <c:h val="0.59029256854256851"/>
        </c:manualLayout>
      </c:layout>
      <c:lineChart>
        <c:grouping val="standard"/>
        <c:varyColors val="0"/>
        <c:ser>
          <c:idx val="0"/>
          <c:order val="0"/>
          <c:tx>
            <c:strRef>
              <c:f>Stat!$AG$5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Stat!$AH$4:$AK$4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Stat!$AH$5:$AK$5</c:f>
              <c:numCache>
                <c:formatCode>0.0</c:formatCode>
                <c:ptCount val="4"/>
                <c:pt idx="0">
                  <c:v>70.8</c:v>
                </c:pt>
                <c:pt idx="1">
                  <c:v>63.8</c:v>
                </c:pt>
                <c:pt idx="2">
                  <c:v>90.6</c:v>
                </c:pt>
                <c:pt idx="3">
                  <c:v>62.2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76-4B1E-9004-F5194D8B6D67}"/>
            </c:ext>
          </c:extLst>
        </c:ser>
        <c:ser>
          <c:idx val="1"/>
          <c:order val="1"/>
          <c:tx>
            <c:strRef>
              <c:f>Stat!$AG$6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Stat!$AH$4:$AK$4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Stat!$AH$6:$AK$6</c:f>
              <c:numCache>
                <c:formatCode>General</c:formatCode>
                <c:ptCount val="4"/>
                <c:pt idx="3" formatCode="0.0">
                  <c:v>65.400000000000006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876-4B1E-9004-F5194D8B6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35840"/>
        <c:axId val="163838584"/>
      </c:lineChart>
      <c:catAx>
        <c:axId val="163835840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38584"/>
        <c:crosses val="autoZero"/>
        <c:auto val="1"/>
        <c:lblAlgn val="ctr"/>
        <c:lblOffset val="100"/>
        <c:noMultiLvlLbl val="0"/>
      </c:catAx>
      <c:valAx>
        <c:axId val="1638385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358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345138888888889E-2"/>
          <c:y val="0.81285642135642133"/>
          <c:w val="0.97654861111111113"/>
          <c:h val="0.18339393939393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Soci</a:t>
            </a:r>
            <a:r>
              <a:rPr lang="en-US" sz="1400" b="1" i="0" baseline="0">
                <a:effectLst/>
              </a:rPr>
              <a:t>: Citations per Paper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753781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28827150006126"/>
          <c:w val="0.71802240935768336"/>
          <c:h val="0.63640620490620492"/>
        </c:manualLayout>
      </c:layout>
      <c:lineChart>
        <c:grouping val="standard"/>
        <c:varyColors val="0"/>
        <c:ser>
          <c:idx val="0"/>
          <c:order val="0"/>
          <c:tx>
            <c:strRef>
              <c:f>Stat!$AM$5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Stat!$AN$4:$AQ$4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Stat!$AN$5:$AQ$5</c:f>
              <c:numCache>
                <c:formatCode>0.0</c:formatCode>
                <c:ptCount val="4"/>
                <c:pt idx="0">
                  <c:v>60.9</c:v>
                </c:pt>
                <c:pt idx="1">
                  <c:v>76.5</c:v>
                </c:pt>
                <c:pt idx="2">
                  <c:v>59.8</c:v>
                </c:pt>
                <c:pt idx="3">
                  <c:v>66.900000000000006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FF5-4D68-8288-6A11169D10C1}"/>
            </c:ext>
          </c:extLst>
        </c:ser>
        <c:ser>
          <c:idx val="1"/>
          <c:order val="1"/>
          <c:tx>
            <c:strRef>
              <c:f>Stat!$AM$6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Stat!$AN$4:$AQ$4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Stat!$AN$6:$AQ$6</c:f>
              <c:numCache>
                <c:formatCode>General</c:formatCode>
                <c:ptCount val="4"/>
                <c:pt idx="3" formatCode="0.0">
                  <c:v>73.5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FF5-4D68-8288-6A11169D1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36232"/>
        <c:axId val="163837800"/>
      </c:lineChart>
      <c:catAx>
        <c:axId val="163836232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37800"/>
        <c:crosses val="autoZero"/>
        <c:auto val="1"/>
        <c:lblAlgn val="ctr"/>
        <c:lblOffset val="100"/>
        <c:noMultiLvlLbl val="0"/>
      </c:catAx>
      <c:valAx>
        <c:axId val="1638378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362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3156249999999993E-3"/>
          <c:y val="0.88377000136455175"/>
          <c:w val="0.99868437499999996"/>
          <c:h val="0.10763349519581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Soci</a:t>
            </a:r>
            <a:r>
              <a:rPr lang="en-US" sz="1400" b="1" i="0" baseline="0">
                <a:effectLst/>
              </a:rPr>
              <a:t>:  H-index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313733333333333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54332763734703"/>
          <c:y val="0.12591142137420491"/>
          <c:w val="0.71802240935768336"/>
          <c:h val="0.61839430014430008"/>
        </c:manualLayout>
      </c:layout>
      <c:lineChart>
        <c:grouping val="standard"/>
        <c:varyColors val="0"/>
        <c:ser>
          <c:idx val="0"/>
          <c:order val="0"/>
          <c:tx>
            <c:strRef>
              <c:f>Stat!$AS$5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Stat!$AT$4:$AW$4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Stat!$AT$5:$AW$5</c:f>
              <c:numCache>
                <c:formatCode>0.0</c:formatCode>
                <c:ptCount val="4"/>
                <c:pt idx="0">
                  <c:v>58</c:v>
                </c:pt>
                <c:pt idx="1">
                  <c:v>62.5</c:v>
                </c:pt>
                <c:pt idx="2">
                  <c:v>57.6</c:v>
                </c:pt>
                <c:pt idx="3">
                  <c:v>85.6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F56-4E38-BF35-E9548FB98049}"/>
            </c:ext>
          </c:extLst>
        </c:ser>
        <c:ser>
          <c:idx val="1"/>
          <c:order val="1"/>
          <c:tx>
            <c:strRef>
              <c:f>Stat!$AS$6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Stat!$AT$4:$AW$4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Stat!$AT$6:$AW$6</c:f>
              <c:numCache>
                <c:formatCode>General</c:formatCode>
                <c:ptCount val="4"/>
                <c:pt idx="3" formatCode="0.0">
                  <c:v>76.2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F56-4E38-BF35-E9548FB98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36624"/>
        <c:axId val="163842112"/>
      </c:lineChart>
      <c:catAx>
        <c:axId val="163836624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42112"/>
        <c:crosses val="autoZero"/>
        <c:auto val="1"/>
        <c:lblAlgn val="ctr"/>
        <c:lblOffset val="100"/>
        <c:noMultiLvlLbl val="0"/>
      </c:catAx>
      <c:valAx>
        <c:axId val="16384211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36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907172312912485"/>
          <c:w val="1"/>
          <c:h val="0.10582421201903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0.72</c:v>
                </c:pt>
                <c:pt idx="1">
                  <c:v>0.68899999999999995</c:v>
                </c:pt>
                <c:pt idx="2">
                  <c:v>0.67200000000000004</c:v>
                </c:pt>
                <c:pt idx="3">
                  <c:v>0.72</c:v>
                </c:pt>
                <c:pt idx="4">
                  <c:v>0.66300000000000003</c:v>
                </c:pt>
                <c:pt idx="5">
                  <c:v>0.5</c:v>
                </c:pt>
                <c:pt idx="6">
                  <c:v>0.42</c:v>
                </c:pt>
                <c:pt idx="7">
                  <c:v>0.44</c:v>
                </c:pt>
                <c:pt idx="8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Лист1!$C$2:$C$10</c:f>
              <c:numCache>
                <c:formatCode>0.0%</c:formatCode>
                <c:ptCount val="9"/>
                <c:pt idx="0">
                  <c:v>0.14499999999999999</c:v>
                </c:pt>
                <c:pt idx="1">
                  <c:v>0.19800000000000001</c:v>
                </c:pt>
                <c:pt idx="2">
                  <c:v>0.224</c:v>
                </c:pt>
                <c:pt idx="3">
                  <c:v>0.2</c:v>
                </c:pt>
                <c:pt idx="4">
                  <c:v>0.26300000000000001</c:v>
                </c:pt>
                <c:pt idx="5">
                  <c:v>0.42599999999999999</c:v>
                </c:pt>
                <c:pt idx="6">
                  <c:v>0.51</c:v>
                </c:pt>
                <c:pt idx="7">
                  <c:v>0.49</c:v>
                </c:pt>
                <c:pt idx="8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Аспиранты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Лист1!$D$2:$D$10</c:f>
              <c:numCache>
                <c:formatCode>0.0%</c:formatCode>
                <c:ptCount val="9"/>
                <c:pt idx="0">
                  <c:v>0.13500000000000001</c:v>
                </c:pt>
                <c:pt idx="1">
                  <c:v>0.113</c:v>
                </c:pt>
                <c:pt idx="2">
                  <c:v>0.104</c:v>
                </c:pt>
                <c:pt idx="3">
                  <c:v>0.08</c:v>
                </c:pt>
                <c:pt idx="4">
                  <c:v>7.3999999999999996E-2</c:v>
                </c:pt>
                <c:pt idx="5">
                  <c:v>7.3999999999999996E-2</c:v>
                </c:pt>
                <c:pt idx="6">
                  <c:v>7.0000000000000007E-2</c:v>
                </c:pt>
                <c:pt idx="7">
                  <c:v>7.0000000000000007E-2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163840544"/>
        <c:axId val="163840936"/>
      </c:barChart>
      <c:catAx>
        <c:axId val="16384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40936"/>
        <c:crosses val="autoZero"/>
        <c:auto val="1"/>
        <c:lblAlgn val="ctr"/>
        <c:lblOffset val="100"/>
        <c:noMultiLvlLbl val="0"/>
      </c:catAx>
      <c:valAx>
        <c:axId val="16384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4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2072862942973E-2"/>
          <c:y val="3.5621955747607056E-2"/>
          <c:w val="0.56708032549285436"/>
          <c:h val="0.820745611598717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НПР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272</c:v>
                </c:pt>
                <c:pt idx="1">
                  <c:v>256</c:v>
                </c:pt>
                <c:pt idx="2">
                  <c:v>241</c:v>
                </c:pt>
                <c:pt idx="3">
                  <c:v>217</c:v>
                </c:pt>
                <c:pt idx="4">
                  <c:v>209</c:v>
                </c:pt>
                <c:pt idx="5">
                  <c:v>188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НПР имеющих степень кандидата наук</c:v>
                </c:pt>
              </c:strCache>
            </c:strRef>
          </c:tx>
          <c:dLbls>
            <c:dLbl>
              <c:idx val="0"/>
              <c:layout>
                <c:manualLayout>
                  <c:x val="-2.8333333333333401E-2"/>
                  <c:y val="-2.5399056768409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666666666666682E-2"/>
                  <c:y val="-2.5399056768409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00000000000216E-2"/>
                  <c:y val="-2.7669878956237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333333333333209E-2"/>
                  <c:y val="-2.7669878956237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164</c:v>
                </c:pt>
                <c:pt idx="1">
                  <c:v>153</c:v>
                </c:pt>
                <c:pt idx="2">
                  <c:v>150</c:v>
                </c:pt>
                <c:pt idx="3">
                  <c:v>137</c:v>
                </c:pt>
                <c:pt idx="4">
                  <c:v>135</c:v>
                </c:pt>
                <c:pt idx="5">
                  <c:v>122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НПР, имеющих степень доктора</c:v>
                </c:pt>
              </c:strCache>
            </c:strRef>
          </c:tx>
          <c:dLbls>
            <c:dLbl>
              <c:idx val="0"/>
              <c:layout>
                <c:manualLayout>
                  <c:x val="-3.0833333333333719E-2"/>
                  <c:y val="-2.9940701144065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833333333333779E-2"/>
                  <c:y val="-2.0857412392752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500000000000216E-2"/>
                  <c:y val="-2.3128234580580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833333333334158E-2"/>
                  <c:y val="-3.6753167707550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75</c:v>
                </c:pt>
                <c:pt idx="1">
                  <c:v>70</c:v>
                </c:pt>
                <c:pt idx="2">
                  <c:v>68</c:v>
                </c:pt>
                <c:pt idx="3">
                  <c:v>65</c:v>
                </c:pt>
                <c:pt idx="4">
                  <c:v>67</c:v>
                </c:pt>
                <c:pt idx="5">
                  <c:v>60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Количество кандидатов наук моложе 35</c:v>
                </c:pt>
              </c:strCache>
            </c:strRef>
          </c:tx>
          <c:marker>
            <c:symbol val="star"/>
            <c:size val="9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34</c:v>
                </c:pt>
                <c:pt idx="1">
                  <c:v>32</c:v>
                </c:pt>
                <c:pt idx="2">
                  <c:v>31</c:v>
                </c:pt>
                <c:pt idx="3">
                  <c:v>27</c:v>
                </c:pt>
                <c:pt idx="4">
                  <c:v>27</c:v>
                </c:pt>
                <c:pt idx="5">
                  <c:v>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Количество докторов наук моложе 40 лет</c:v>
                </c:pt>
              </c:strCache>
            </c:strRef>
          </c:tx>
          <c:marker>
            <c:symbol val="circle"/>
            <c:size val="9"/>
          </c:marker>
          <c:dLbls>
            <c:dLbl>
              <c:idx val="0"/>
              <c:layout>
                <c:manualLayout>
                  <c:x val="-2.5000000000000216E-2"/>
                  <c:y val="-2.5399056768409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666666666666681E-2"/>
                  <c:y val="-2.5399056768409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00000000000216E-2"/>
                  <c:y val="-2.7669878956237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999999999999998E-2"/>
                  <c:y val="-2.7669878956237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38192"/>
        <c:axId val="163835056"/>
      </c:lineChart>
      <c:catAx>
        <c:axId val="16383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835056"/>
        <c:crosses val="autoZero"/>
        <c:auto val="1"/>
        <c:lblAlgn val="ctr"/>
        <c:lblOffset val="100"/>
        <c:noMultiLvlLbl val="0"/>
      </c:catAx>
      <c:valAx>
        <c:axId val="16383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83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63333333334106"/>
          <c:y val="0.17957536697916995"/>
          <c:w val="0.33436666666667336"/>
          <c:h val="0.7998068191896277"/>
        </c:manualLayout>
      </c:layout>
      <c:overlay val="0"/>
    </c:legend>
    <c:plotVisOnly val="1"/>
    <c:dispBlanksAs val="gap"/>
    <c:showDLblsOverMax val="0"/>
  </c:chart>
  <c:txPr>
    <a:bodyPr/>
    <a:lstStyle/>
    <a:p>
      <a:pPr algn="ctr">
        <a:defRPr lang="ru-RU" sz="1800" b="0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33333333334054E-2"/>
          <c:y val="1.490210007964686E-2"/>
          <c:w val="0.89127395151725475"/>
          <c:h val="0.57551840875270233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публикаций в журналах всего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Лист1!$B$2:$B$10</c:f>
              <c:numCache>
                <c:formatCode>General</c:formatCode>
                <c:ptCount val="9"/>
                <c:pt idx="0">
                  <c:v>202</c:v>
                </c:pt>
                <c:pt idx="1">
                  <c:v>286</c:v>
                </c:pt>
                <c:pt idx="2">
                  <c:v>341</c:v>
                </c:pt>
                <c:pt idx="3">
                  <c:v>206</c:v>
                </c:pt>
                <c:pt idx="4">
                  <c:v>245</c:v>
                </c:pt>
                <c:pt idx="5">
                  <c:v>241</c:v>
                </c:pt>
                <c:pt idx="6">
                  <c:v>153</c:v>
                </c:pt>
                <c:pt idx="7">
                  <c:v>155</c:v>
                </c:pt>
                <c:pt idx="8">
                  <c:v>176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входящих в наукометрическую базу РИНЦ</c:v>
                </c:pt>
              </c:strCache>
            </c:strRef>
          </c:tx>
          <c:dLbls>
            <c:dLbl>
              <c:idx val="7"/>
              <c:layout>
                <c:manualLayout>
                  <c:x val="-3.4670886520680996E-2"/>
                  <c:y val="4.3098693259434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Лист1!$C$2:$C$10</c:f>
              <c:numCache>
                <c:formatCode>General</c:formatCode>
                <c:ptCount val="9"/>
                <c:pt idx="0">
                  <c:v>146</c:v>
                </c:pt>
                <c:pt idx="1">
                  <c:v>203</c:v>
                </c:pt>
                <c:pt idx="2">
                  <c:v>202</c:v>
                </c:pt>
                <c:pt idx="3">
                  <c:v>145</c:v>
                </c:pt>
                <c:pt idx="4">
                  <c:v>235</c:v>
                </c:pt>
                <c:pt idx="5">
                  <c:v>225</c:v>
                </c:pt>
                <c:pt idx="6">
                  <c:v>147</c:v>
                </c:pt>
                <c:pt idx="7">
                  <c:v>125</c:v>
                </c:pt>
                <c:pt idx="8">
                  <c:v>152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 них входящих в наукометрические базы Web of Science, Scopus</c:v>
                </c:pt>
              </c:strCache>
            </c:strRef>
          </c:tx>
          <c:dLbls>
            <c:dLbl>
              <c:idx val="7"/>
              <c:layout>
                <c:manualLayout>
                  <c:x val="-2.6380022352692038E-2"/>
                  <c:y val="-2.3226096943844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Лист1!$D$2:$D$10</c:f>
              <c:numCache>
                <c:formatCode>General</c:formatCode>
                <c:ptCount val="9"/>
                <c:pt idx="0">
                  <c:v>1</c:v>
                </c:pt>
                <c:pt idx="1">
                  <c:v>16</c:v>
                </c:pt>
                <c:pt idx="2">
                  <c:v>14</c:v>
                </c:pt>
                <c:pt idx="3">
                  <c:v>3</c:v>
                </c:pt>
                <c:pt idx="4">
                  <c:v>16</c:v>
                </c:pt>
                <c:pt idx="5">
                  <c:v>17</c:v>
                </c:pt>
                <c:pt idx="6">
                  <c:v>22</c:v>
                </c:pt>
                <c:pt idx="7">
                  <c:v>41</c:v>
                </c:pt>
                <c:pt idx="8">
                  <c:v>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37408"/>
        <c:axId val="163835448"/>
      </c:scatterChart>
      <c:valAx>
        <c:axId val="163837408"/>
        <c:scaling>
          <c:orientation val="minMax"/>
          <c:max val="2018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835448"/>
        <c:crosses val="autoZero"/>
        <c:crossBetween val="midCat"/>
      </c:valAx>
      <c:valAx>
        <c:axId val="163835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3837408"/>
        <c:crosses val="autoZero"/>
        <c:crossBetween val="midCat"/>
      </c:valAx>
    </c:plotArea>
    <c:legend>
      <c:legendPos val="b"/>
      <c:legendEntry>
        <c:idx val="1"/>
        <c:txPr>
          <a:bodyPr anchor="ctr"/>
          <a:lstStyle/>
          <a:p>
            <a:pPr>
              <a:lnSpc>
                <a:spcPct val="100000"/>
              </a:lnSpc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6171188334317121"/>
          <c:w val="0.99116364447993688"/>
          <c:h val="0.28115447998655752"/>
        </c:manualLayout>
      </c:layout>
      <c:overlay val="0"/>
      <c:txPr>
        <a:bodyPr anchor="ctr"/>
        <a:lstStyle/>
        <a:p>
          <a:pPr>
            <a:lnSpc>
              <a:spcPct val="100000"/>
            </a:lnSpc>
            <a:defRPr kern="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Econ</a:t>
            </a:r>
            <a:r>
              <a:rPr lang="en-US" sz="1400" b="1" i="0" baseline="0">
                <a:effectLst/>
              </a:rPr>
              <a:t>: Academic Reputation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36824523174955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45498158389517"/>
          <c:w val="0.71802240935768336"/>
          <c:h val="0.58830164283347897"/>
        </c:manualLayout>
      </c:layout>
      <c:lineChart>
        <c:grouping val="standard"/>
        <c:varyColors val="0"/>
        <c:ser>
          <c:idx val="0"/>
          <c:order val="0"/>
          <c:tx>
            <c:strRef>
              <c:f>Econ!$AY$5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Econ!$AZ$5:$BC$5</c:f>
              <c:numCache>
                <c:formatCode>0.0</c:formatCode>
                <c:ptCount val="4"/>
                <c:pt idx="0">
                  <c:v>70.400000000000006</c:v>
                </c:pt>
                <c:pt idx="1">
                  <c:v>70.900000000000006</c:v>
                </c:pt>
                <c:pt idx="2">
                  <c:v>71.400000000000006</c:v>
                </c:pt>
                <c:pt idx="3">
                  <c:v>70.7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5B-48BC-A0BA-8CF172F97DA4}"/>
            </c:ext>
          </c:extLst>
        </c:ser>
        <c:ser>
          <c:idx val="1"/>
          <c:order val="1"/>
          <c:tx>
            <c:strRef>
              <c:f>Econ!$AY$6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Econ!$AZ$6:$BC$6</c:f>
              <c:numCache>
                <c:formatCode>0.0</c:formatCode>
                <c:ptCount val="4"/>
                <c:pt idx="0">
                  <c:v>63.6</c:v>
                </c:pt>
                <c:pt idx="1">
                  <c:v>63.7</c:v>
                </c:pt>
                <c:pt idx="2">
                  <c:v>62.1</c:v>
                </c:pt>
                <c:pt idx="3">
                  <c:v>58.1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65B-48BC-A0BA-8CF172F97DA4}"/>
            </c:ext>
          </c:extLst>
        </c:ser>
        <c:ser>
          <c:idx val="2"/>
          <c:order val="2"/>
          <c:tx>
            <c:strRef>
              <c:f>Econ!$AY$7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Econ!$AZ$7:$BC$7</c:f>
              <c:numCache>
                <c:formatCode>0.0</c:formatCode>
                <c:ptCount val="4"/>
                <c:pt idx="0">
                  <c:v>67.8</c:v>
                </c:pt>
                <c:pt idx="1">
                  <c:v>68.599999999999994</c:v>
                </c:pt>
                <c:pt idx="2">
                  <c:v>69.2</c:v>
                </c:pt>
                <c:pt idx="3">
                  <c:v>73.400000000000006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65B-48BC-A0BA-8CF172F97DA4}"/>
            </c:ext>
          </c:extLst>
        </c:ser>
        <c:ser>
          <c:idx val="3"/>
          <c:order val="3"/>
          <c:tx>
            <c:strRef>
              <c:f>Econ!$AY$8</c:f>
              <c:strCache>
                <c:ptCount val="1"/>
                <c:pt idx="0">
                  <c:v>НЭШ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Econ!$AZ$8:$BC$8</c:f>
              <c:numCache>
                <c:formatCode>0.0</c:formatCode>
                <c:ptCount val="4"/>
                <c:pt idx="1">
                  <c:v>57.7</c:v>
                </c:pt>
                <c:pt idx="2">
                  <c:v>61.3</c:v>
                </c:pt>
                <c:pt idx="3">
                  <c:v>66.3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65B-48BC-A0BA-8CF172F97DA4}"/>
            </c:ext>
          </c:extLst>
        </c:ser>
        <c:ser>
          <c:idx val="4"/>
          <c:order val="4"/>
          <c:tx>
            <c:strRef>
              <c:f>Econ!$AY$9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Econ!$AZ$9:$BC$9</c:f>
              <c:numCache>
                <c:formatCode>General</c:formatCode>
                <c:ptCount val="4"/>
                <c:pt idx="3" formatCode="0.0">
                  <c:v>60.4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65B-48BC-A0BA-8CF172F97DA4}"/>
            </c:ext>
          </c:extLst>
        </c:ser>
        <c:ser>
          <c:idx val="5"/>
          <c:order val="5"/>
          <c:tx>
            <c:strRef>
              <c:f>Econ!$AY$10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Econ!$AZ$10:$BC$10</c:f>
              <c:numCache>
                <c:formatCode>0.0</c:formatCode>
                <c:ptCount val="4"/>
                <c:pt idx="1">
                  <c:v>57.4</c:v>
                </c:pt>
                <c:pt idx="2">
                  <c:v>59.8</c:v>
                </c:pt>
                <c:pt idx="3">
                  <c:v>51.6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65B-48BC-A0BA-8CF172F97DA4}"/>
            </c:ext>
          </c:extLst>
        </c:ser>
        <c:ser>
          <c:idx val="6"/>
          <c:order val="6"/>
          <c:tx>
            <c:strRef>
              <c:f>Econ!$AY$11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Econ!$AZ$4:$BC$4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Econ!$AZ$11:$BC$11</c:f>
              <c:numCache>
                <c:formatCode>0.0</c:formatCode>
                <c:ptCount val="4"/>
                <c:pt idx="1">
                  <c:v>47.4</c:v>
                </c:pt>
                <c:pt idx="2">
                  <c:v>47.8</c:v>
                </c:pt>
                <c:pt idx="3">
                  <c:v>46.1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65B-48BC-A0BA-8CF172F97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743384"/>
        <c:axId val="160742992"/>
      </c:lineChart>
      <c:catAx>
        <c:axId val="160743384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42992"/>
        <c:crosses val="autoZero"/>
        <c:auto val="1"/>
        <c:lblAlgn val="ctr"/>
        <c:lblOffset val="100"/>
        <c:noMultiLvlLbl val="0"/>
      </c:catAx>
      <c:valAx>
        <c:axId val="160742992"/>
        <c:scaling>
          <c:orientation val="minMax"/>
          <c:max val="9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43384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062337662337658"/>
          <c:w val="0.99259270833333335"/>
          <c:h val="0.17646356421356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Econ: Employer Reputation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39747569444444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010213458882869"/>
          <c:y val="0.11945498158389517"/>
          <c:w val="0.71760762678649692"/>
          <c:h val="0.57754090984962947"/>
        </c:manualLayout>
      </c:layout>
      <c:lineChart>
        <c:grouping val="standard"/>
        <c:varyColors val="0"/>
        <c:ser>
          <c:idx val="0"/>
          <c:order val="0"/>
          <c:tx>
            <c:strRef>
              <c:f>Econ!$AG$5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Econ!$AH$5:$AK$5</c:f>
              <c:numCache>
                <c:formatCode>0.0</c:formatCode>
                <c:ptCount val="4"/>
                <c:pt idx="0">
                  <c:v>82.5</c:v>
                </c:pt>
                <c:pt idx="1">
                  <c:v>50</c:v>
                </c:pt>
                <c:pt idx="2">
                  <c:v>87.1</c:v>
                </c:pt>
                <c:pt idx="3">
                  <c:v>50.7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A42-4955-BEA4-CF07CBA456A2}"/>
            </c:ext>
          </c:extLst>
        </c:ser>
        <c:ser>
          <c:idx val="1"/>
          <c:order val="1"/>
          <c:tx>
            <c:strRef>
              <c:f>Econ!$AG$6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Econ!$AH$6:$AK$6</c:f>
              <c:numCache>
                <c:formatCode>0.0</c:formatCode>
                <c:ptCount val="4"/>
                <c:pt idx="0">
                  <c:v>72.3</c:v>
                </c:pt>
                <c:pt idx="1">
                  <c:v>58.9</c:v>
                </c:pt>
                <c:pt idx="2">
                  <c:v>73.8</c:v>
                </c:pt>
                <c:pt idx="3">
                  <c:v>58.9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A42-4955-BEA4-CF07CBA456A2}"/>
            </c:ext>
          </c:extLst>
        </c:ser>
        <c:ser>
          <c:idx val="2"/>
          <c:order val="2"/>
          <c:tx>
            <c:strRef>
              <c:f>Econ!$AG$7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Econ!$AH$7:$AK$7</c:f>
              <c:numCache>
                <c:formatCode>0.0</c:formatCode>
                <c:ptCount val="4"/>
                <c:pt idx="0">
                  <c:v>73.7</c:v>
                </c:pt>
                <c:pt idx="1">
                  <c:v>70.900000000000006</c:v>
                </c:pt>
                <c:pt idx="2">
                  <c:v>78.3</c:v>
                </c:pt>
                <c:pt idx="3">
                  <c:v>69.7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42-4955-BEA4-CF07CBA456A2}"/>
            </c:ext>
          </c:extLst>
        </c:ser>
        <c:ser>
          <c:idx val="3"/>
          <c:order val="3"/>
          <c:tx>
            <c:strRef>
              <c:f>Econ!$AG$8</c:f>
              <c:strCache>
                <c:ptCount val="1"/>
                <c:pt idx="0">
                  <c:v>НЭШ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Econ!$AH$8:$AK$8</c:f>
              <c:numCache>
                <c:formatCode>0.0</c:formatCode>
                <c:ptCount val="4"/>
                <c:pt idx="1">
                  <c:v>75</c:v>
                </c:pt>
                <c:pt idx="2">
                  <c:v>66.7</c:v>
                </c:pt>
                <c:pt idx="3">
                  <c:v>67.5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42-4955-BEA4-CF07CBA456A2}"/>
            </c:ext>
          </c:extLst>
        </c:ser>
        <c:ser>
          <c:idx val="4"/>
          <c:order val="4"/>
          <c:tx>
            <c:strRef>
              <c:f>Econ!$AG$9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Econ!$AH$9:$AK$9</c:f>
              <c:numCache>
                <c:formatCode>General</c:formatCode>
                <c:ptCount val="4"/>
                <c:pt idx="3" formatCode="0.0">
                  <c:v>56.1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A42-4955-BEA4-CF07CBA456A2}"/>
            </c:ext>
          </c:extLst>
        </c:ser>
        <c:ser>
          <c:idx val="5"/>
          <c:order val="5"/>
          <c:tx>
            <c:strRef>
              <c:f>Econ!$AG$10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Econ!$AH$10:$AK$10</c:f>
              <c:numCache>
                <c:formatCode>0.0</c:formatCode>
                <c:ptCount val="4"/>
                <c:pt idx="1">
                  <c:v>43</c:v>
                </c:pt>
                <c:pt idx="2">
                  <c:v>67.7</c:v>
                </c:pt>
                <c:pt idx="3">
                  <c:v>49.6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A42-4955-BEA4-CF07CBA456A2}"/>
            </c:ext>
          </c:extLst>
        </c:ser>
        <c:ser>
          <c:idx val="6"/>
          <c:order val="6"/>
          <c:tx>
            <c:strRef>
              <c:f>Econ!$AG$11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Econ!$AH$4:$AK$4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Econ!$AH$11:$AK$11</c:f>
              <c:numCache>
                <c:formatCode>0.0</c:formatCode>
                <c:ptCount val="4"/>
                <c:pt idx="1">
                  <c:v>69.900000000000006</c:v>
                </c:pt>
                <c:pt idx="2">
                  <c:v>59.1</c:v>
                </c:pt>
                <c:pt idx="3">
                  <c:v>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A42-4955-BEA4-CF07CBA45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739072"/>
        <c:axId val="160739464"/>
      </c:lineChart>
      <c:catAx>
        <c:axId val="160739072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39464"/>
        <c:crosses val="autoZero"/>
        <c:auto val="1"/>
        <c:lblAlgn val="ctr"/>
        <c:lblOffset val="100"/>
        <c:noMultiLvlLbl val="0"/>
      </c:catAx>
      <c:valAx>
        <c:axId val="160739464"/>
        <c:scaling>
          <c:orientation val="minMax"/>
          <c:max val="9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39072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679725829725847"/>
          <c:w val="1"/>
          <c:h val="0.16945274170274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Econ</a:t>
            </a:r>
            <a:r>
              <a:rPr lang="en-US" sz="1400" b="1" i="0" baseline="0">
                <a:effectLst/>
              </a:rPr>
              <a:t>: Citations per Paper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3328335170893054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28827150006126"/>
          <c:w val="0.71802240935768336"/>
          <c:h val="0.58457791845169638"/>
        </c:manualLayout>
      </c:layout>
      <c:lineChart>
        <c:grouping val="standard"/>
        <c:varyColors val="0"/>
        <c:ser>
          <c:idx val="0"/>
          <c:order val="0"/>
          <c:tx>
            <c:strRef>
              <c:f>Econ!$AM$5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Econ!$AN$5:$AQ$5</c:f>
              <c:numCache>
                <c:formatCode>0.0</c:formatCode>
                <c:ptCount val="4"/>
                <c:pt idx="0">
                  <c:v>49.8</c:v>
                </c:pt>
                <c:pt idx="1">
                  <c:v>85</c:v>
                </c:pt>
                <c:pt idx="2">
                  <c:v>48.3</c:v>
                </c:pt>
                <c:pt idx="3">
                  <c:v>38.700000000000003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AE-4751-ABC1-8672AE376272}"/>
            </c:ext>
          </c:extLst>
        </c:ser>
        <c:ser>
          <c:idx val="1"/>
          <c:order val="1"/>
          <c:tx>
            <c:strRef>
              <c:f>Econ!$AM$6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Econ!$AN$6:$AQ$6</c:f>
              <c:numCache>
                <c:formatCode>0.0</c:formatCode>
                <c:ptCount val="4"/>
                <c:pt idx="0">
                  <c:v>60.8</c:v>
                </c:pt>
                <c:pt idx="1">
                  <c:v>73.7</c:v>
                </c:pt>
                <c:pt idx="2">
                  <c:v>56.3</c:v>
                </c:pt>
                <c:pt idx="3">
                  <c:v>45.8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AE-4751-ABC1-8672AE376272}"/>
            </c:ext>
          </c:extLst>
        </c:ser>
        <c:ser>
          <c:idx val="2"/>
          <c:order val="2"/>
          <c:tx>
            <c:strRef>
              <c:f>Econ!$AM$7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Econ!$AN$7:$AQ$7</c:f>
              <c:numCache>
                <c:formatCode>0.0</c:formatCode>
                <c:ptCount val="4"/>
                <c:pt idx="0">
                  <c:v>68.3</c:v>
                </c:pt>
                <c:pt idx="1">
                  <c:v>72.3</c:v>
                </c:pt>
                <c:pt idx="2">
                  <c:v>70.599999999999994</c:v>
                </c:pt>
                <c:pt idx="3">
                  <c:v>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0AE-4751-ABC1-8672AE376272}"/>
            </c:ext>
          </c:extLst>
        </c:ser>
        <c:ser>
          <c:idx val="3"/>
          <c:order val="3"/>
          <c:tx>
            <c:strRef>
              <c:f>Econ!$AM$8</c:f>
              <c:strCache>
                <c:ptCount val="1"/>
                <c:pt idx="0">
                  <c:v>НЭШ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Econ!$AN$8:$AQ$8</c:f>
              <c:numCache>
                <c:formatCode>0.0</c:formatCode>
                <c:ptCount val="4"/>
                <c:pt idx="1">
                  <c:v>64.900000000000006</c:v>
                </c:pt>
                <c:pt idx="2">
                  <c:v>71.5</c:v>
                </c:pt>
                <c:pt idx="3">
                  <c:v>58.3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0AE-4751-ABC1-8672AE376272}"/>
            </c:ext>
          </c:extLst>
        </c:ser>
        <c:ser>
          <c:idx val="4"/>
          <c:order val="4"/>
          <c:tx>
            <c:strRef>
              <c:f>Econ!$AM$9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Econ!$AN$9:$AQ$9</c:f>
              <c:numCache>
                <c:formatCode>General</c:formatCode>
                <c:ptCount val="4"/>
                <c:pt idx="3" formatCode="0.0">
                  <c:v>48.6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0AE-4751-ABC1-8672AE376272}"/>
            </c:ext>
          </c:extLst>
        </c:ser>
        <c:ser>
          <c:idx val="5"/>
          <c:order val="5"/>
          <c:tx>
            <c:strRef>
              <c:f>Econ!$AM$10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Econ!$AN$10:$AQ$10</c:f>
              <c:numCache>
                <c:formatCode>0.0</c:formatCode>
                <c:ptCount val="4"/>
                <c:pt idx="1">
                  <c:v>64.599999999999994</c:v>
                </c:pt>
                <c:pt idx="2">
                  <c:v>43</c:v>
                </c:pt>
                <c:pt idx="3">
                  <c:v>42.5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0AE-4751-ABC1-8672AE376272}"/>
            </c:ext>
          </c:extLst>
        </c:ser>
        <c:ser>
          <c:idx val="6"/>
          <c:order val="6"/>
          <c:tx>
            <c:strRef>
              <c:f>Econ!$AM$11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Econ!$AN$4:$AQ$4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Econ!$AN$11:$AQ$11</c:f>
              <c:numCache>
                <c:formatCode>0.0</c:formatCode>
                <c:ptCount val="4"/>
                <c:pt idx="1">
                  <c:v>56.8</c:v>
                </c:pt>
                <c:pt idx="2">
                  <c:v>63.3</c:v>
                </c:pt>
                <c:pt idx="3">
                  <c:v>51.2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0AE-4751-ABC1-8672AE376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740640"/>
        <c:axId val="160741032"/>
      </c:lineChart>
      <c:catAx>
        <c:axId val="160740640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41032"/>
        <c:crosses val="autoZero"/>
        <c:auto val="1"/>
        <c:lblAlgn val="ctr"/>
        <c:lblOffset val="100"/>
        <c:noMultiLvlLbl val="0"/>
      </c:catAx>
      <c:valAx>
        <c:axId val="160741032"/>
        <c:scaling>
          <c:orientation val="minMax"/>
          <c:max val="9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40640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580375180375164"/>
          <c:w val="1"/>
          <c:h val="0.18018109668109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Econ</a:t>
            </a:r>
            <a:r>
              <a:rPr lang="en-US" sz="1400" b="1" i="0" baseline="0">
                <a:effectLst/>
              </a:rPr>
              <a:t>:  H-index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318015435501653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54332763734703"/>
          <c:y val="0.12591142137420491"/>
          <c:w val="0.71802240935768336"/>
          <c:h val="0.57755616128220488"/>
        </c:manualLayout>
      </c:layout>
      <c:lineChart>
        <c:grouping val="standard"/>
        <c:varyColors val="0"/>
        <c:ser>
          <c:idx val="0"/>
          <c:order val="0"/>
          <c:tx>
            <c:strRef>
              <c:f>Econ!$AS$5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Econ!$AT$5:$AW$5</c:f>
              <c:numCache>
                <c:formatCode>0.0</c:formatCode>
                <c:ptCount val="4"/>
                <c:pt idx="0">
                  <c:v>46</c:v>
                </c:pt>
                <c:pt idx="1">
                  <c:v>47.9</c:v>
                </c:pt>
                <c:pt idx="2">
                  <c:v>39.4</c:v>
                </c:pt>
                <c:pt idx="3">
                  <c:v>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02-41D0-A40F-7DAF8DE9EA1A}"/>
            </c:ext>
          </c:extLst>
        </c:ser>
        <c:ser>
          <c:idx val="1"/>
          <c:order val="1"/>
          <c:tx>
            <c:strRef>
              <c:f>Econ!$AS$6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Econ!$AT$6:$AW$6</c:f>
              <c:numCache>
                <c:formatCode>0.0</c:formatCode>
                <c:ptCount val="4"/>
                <c:pt idx="0">
                  <c:v>53.7</c:v>
                </c:pt>
                <c:pt idx="1">
                  <c:v>54.9</c:v>
                </c:pt>
                <c:pt idx="2">
                  <c:v>46.5</c:v>
                </c:pt>
                <c:pt idx="3">
                  <c:v>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502-41D0-A40F-7DAF8DE9EA1A}"/>
            </c:ext>
          </c:extLst>
        </c:ser>
        <c:ser>
          <c:idx val="2"/>
          <c:order val="2"/>
          <c:tx>
            <c:strRef>
              <c:f>Econ!$AS$7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Econ!$AT$7:$AW$7</c:f>
              <c:numCache>
                <c:formatCode>0.0</c:formatCode>
                <c:ptCount val="4"/>
                <c:pt idx="0">
                  <c:v>59.3</c:v>
                </c:pt>
                <c:pt idx="1">
                  <c:v>62.4</c:v>
                </c:pt>
                <c:pt idx="2">
                  <c:v>58.3</c:v>
                </c:pt>
                <c:pt idx="3">
                  <c:v>75.400000000000006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502-41D0-A40F-7DAF8DE9EA1A}"/>
            </c:ext>
          </c:extLst>
        </c:ser>
        <c:ser>
          <c:idx val="3"/>
          <c:order val="3"/>
          <c:tx>
            <c:strRef>
              <c:f>Econ!$AS$8</c:f>
              <c:strCache>
                <c:ptCount val="1"/>
                <c:pt idx="0">
                  <c:v>НЭШ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Econ!$AT$8:$AW$8</c:f>
              <c:numCache>
                <c:formatCode>0.0</c:formatCode>
                <c:ptCount val="4"/>
                <c:pt idx="1">
                  <c:v>67</c:v>
                </c:pt>
                <c:pt idx="2">
                  <c:v>60.1</c:v>
                </c:pt>
                <c:pt idx="3">
                  <c:v>61.4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502-41D0-A40F-7DAF8DE9EA1A}"/>
            </c:ext>
          </c:extLst>
        </c:ser>
        <c:ser>
          <c:idx val="4"/>
          <c:order val="4"/>
          <c:tx>
            <c:strRef>
              <c:f>Econ!$AS$9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Econ!$AT$9:$AW$9</c:f>
              <c:numCache>
                <c:formatCode>General</c:formatCode>
                <c:ptCount val="4"/>
                <c:pt idx="3" formatCode="0.0">
                  <c:v>69.2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502-41D0-A40F-7DAF8DE9EA1A}"/>
            </c:ext>
          </c:extLst>
        </c:ser>
        <c:ser>
          <c:idx val="5"/>
          <c:order val="5"/>
          <c:tx>
            <c:strRef>
              <c:f>Econ!$AS$10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Econ!$AT$10:$AW$10</c:f>
              <c:numCache>
                <c:formatCode>0.0</c:formatCode>
                <c:ptCount val="4"/>
                <c:pt idx="1">
                  <c:v>40.5</c:v>
                </c:pt>
                <c:pt idx="2">
                  <c:v>37.200000000000003</c:v>
                </c:pt>
                <c:pt idx="3">
                  <c:v>65.7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502-41D0-A40F-7DAF8DE9EA1A}"/>
            </c:ext>
          </c:extLst>
        </c:ser>
        <c:ser>
          <c:idx val="6"/>
          <c:order val="6"/>
          <c:tx>
            <c:strRef>
              <c:f>Econ!$AS$11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Econ!$AT$4:$AW$4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Econ!$AT$11:$AW$11</c:f>
              <c:numCache>
                <c:formatCode>0.0</c:formatCode>
                <c:ptCount val="4"/>
                <c:pt idx="1">
                  <c:v>56.4</c:v>
                </c:pt>
                <c:pt idx="2">
                  <c:v>48</c:v>
                </c:pt>
                <c:pt idx="3">
                  <c:v>56.8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502-41D0-A40F-7DAF8DE9E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36568"/>
        <c:axId val="80537744"/>
      </c:lineChart>
      <c:catAx>
        <c:axId val="80536568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37744"/>
        <c:crosses val="autoZero"/>
        <c:auto val="1"/>
        <c:lblAlgn val="ctr"/>
        <c:lblOffset val="100"/>
        <c:noMultiLvlLbl val="0"/>
      </c:catAx>
      <c:valAx>
        <c:axId val="80537744"/>
        <c:scaling>
          <c:orientation val="minMax"/>
          <c:max val="9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36568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950937950937963"/>
          <c:w val="0.99394409722222221"/>
          <c:h val="0.17674098124098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Business &amp; Management</a:t>
            </a:r>
            <a:endParaRPr lang="ru-RU"/>
          </a:p>
        </c:rich>
      </c:tx>
      <c:layout>
        <c:manualLayout>
          <c:xMode val="edge"/>
          <c:yMode val="edge"/>
          <c:x val="0.20001279099038333"/>
          <c:y val="1.8615313097547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517713270915763"/>
          <c:y val="8.5579141670512227E-2"/>
          <c:w val="0.82883557465764546"/>
          <c:h val="0.71091770254606501"/>
        </c:manualLayout>
      </c:layout>
      <c:lineChart>
        <c:grouping val="standard"/>
        <c:varyColors val="0"/>
        <c:ser>
          <c:idx val="0"/>
          <c:order val="0"/>
          <c:tx>
            <c:strRef>
              <c:f>ССиМ!$S$11</c:f>
              <c:strCache>
                <c:ptCount val="1"/>
                <c:pt idx="0">
                  <c:v>Academic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ССиМ!$T$10:$W$10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ССиМ!$T$11:$W$11</c:f>
              <c:numCache>
                <c:formatCode>General</c:formatCode>
                <c:ptCount val="4"/>
                <c:pt idx="0">
                  <c:v>56.4</c:v>
                </c:pt>
                <c:pt idx="1">
                  <c:v>58.7</c:v>
                </c:pt>
                <c:pt idx="2">
                  <c:v>56.9</c:v>
                </c:pt>
                <c:pt idx="3">
                  <c:v>56.7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40-4864-9470-5759FB678C7B}"/>
            </c:ext>
          </c:extLst>
        </c:ser>
        <c:ser>
          <c:idx val="1"/>
          <c:order val="1"/>
          <c:tx>
            <c:strRef>
              <c:f>ССиМ!$S$12</c:f>
              <c:strCache>
                <c:ptCount val="1"/>
                <c:pt idx="0">
                  <c:v>Employer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ССиМ!$T$10:$W$10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ССиМ!$T$12:$W$12</c:f>
              <c:numCache>
                <c:formatCode>General</c:formatCode>
                <c:ptCount val="4"/>
                <c:pt idx="0">
                  <c:v>69.7</c:v>
                </c:pt>
                <c:pt idx="1">
                  <c:v>65.099999999999994</c:v>
                </c:pt>
                <c:pt idx="2">
                  <c:v>69</c:v>
                </c:pt>
                <c:pt idx="3">
                  <c:v>69.7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40-4864-9470-5759FB678C7B}"/>
            </c:ext>
          </c:extLst>
        </c:ser>
        <c:ser>
          <c:idx val="2"/>
          <c:order val="2"/>
          <c:tx>
            <c:strRef>
              <c:f>ССиМ!$S$13</c:f>
              <c:strCache>
                <c:ptCount val="1"/>
                <c:pt idx="0">
                  <c:v>Citations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ССиМ!$T$10:$W$10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ССиМ!$T$13:$W$13</c:f>
              <c:numCache>
                <c:formatCode>General</c:formatCode>
                <c:ptCount val="4"/>
                <c:pt idx="0">
                  <c:v>69.3</c:v>
                </c:pt>
                <c:pt idx="1">
                  <c:v>79.5</c:v>
                </c:pt>
                <c:pt idx="2">
                  <c:v>82.6</c:v>
                </c:pt>
                <c:pt idx="3">
                  <c:v>77.5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240-4864-9470-5759FB678C7B}"/>
            </c:ext>
          </c:extLst>
        </c:ser>
        <c:ser>
          <c:idx val="3"/>
          <c:order val="3"/>
          <c:tx>
            <c:strRef>
              <c:f>ССиМ!$S$14</c:f>
              <c:strCache>
                <c:ptCount val="1"/>
                <c:pt idx="0">
                  <c:v>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ССиМ!$T$10:$W$10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ССиМ!$T$14:$W$14</c:f>
              <c:numCache>
                <c:formatCode>General</c:formatCode>
                <c:ptCount val="4"/>
                <c:pt idx="0">
                  <c:v>69.8</c:v>
                </c:pt>
                <c:pt idx="1">
                  <c:v>75</c:v>
                </c:pt>
                <c:pt idx="2">
                  <c:v>76.2</c:v>
                </c:pt>
                <c:pt idx="3">
                  <c:v>70.2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240-4864-9470-5759FB678C7B}"/>
            </c:ext>
          </c:extLst>
        </c:ser>
        <c:ser>
          <c:idx val="4"/>
          <c:order val="4"/>
          <c:tx>
            <c:strRef>
              <c:f>ССиМ!$S$15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ССиМ!$T$10:$W$10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ССиМ!$T$15:$W$15</c:f>
              <c:numCache>
                <c:formatCode>General</c:formatCode>
                <c:ptCount val="4"/>
                <c:pt idx="0">
                  <c:v>63</c:v>
                </c:pt>
                <c:pt idx="1">
                  <c:v>64.3</c:v>
                </c:pt>
                <c:pt idx="2">
                  <c:v>65</c:v>
                </c:pt>
                <c:pt idx="3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240-4864-9470-5759FB678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35000"/>
        <c:axId val="163209896"/>
      </c:lineChart>
      <c:catAx>
        <c:axId val="80535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9896"/>
        <c:crosses val="autoZero"/>
        <c:auto val="1"/>
        <c:lblAlgn val="ctr"/>
        <c:lblOffset val="100"/>
        <c:noMultiLvlLbl val="0"/>
      </c:catAx>
      <c:valAx>
        <c:axId val="16320989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3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5975876515666272"/>
          <c:w val="1"/>
          <c:h val="0.127974557518104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B&amp;M</a:t>
            </a:r>
            <a:r>
              <a:rPr lang="en-US" sz="1400" b="1" i="0" baseline="0">
                <a:effectLst/>
              </a:rPr>
              <a:t>: Academic Reputation</a:t>
            </a:r>
            <a:endParaRPr lang="ru-RU" sz="14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45498158389517"/>
          <c:w val="0.71802240935768336"/>
          <c:h val="0.58830164283347897"/>
        </c:manualLayout>
      </c:layout>
      <c:lineChart>
        <c:grouping val="standard"/>
        <c:varyColors val="0"/>
        <c:ser>
          <c:idx val="0"/>
          <c:order val="0"/>
          <c:tx>
            <c:strRef>
              <c:f>'B&amp;M'!$AY$5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'B&amp;M'!$AZ$5:$BC$5</c:f>
              <c:numCache>
                <c:formatCode>0.0</c:formatCode>
                <c:ptCount val="4"/>
                <c:pt idx="1">
                  <c:v>61.9</c:v>
                </c:pt>
                <c:pt idx="2">
                  <c:v>66</c:v>
                </c:pt>
                <c:pt idx="3">
                  <c:v>65.5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59-4D21-B20D-3CF62B3E7D54}"/>
            </c:ext>
          </c:extLst>
        </c:ser>
        <c:ser>
          <c:idx val="1"/>
          <c:order val="1"/>
          <c:tx>
            <c:strRef>
              <c:f>'B&amp;M'!$AY$6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'B&amp;M'!$AZ$6:$BC$6</c:f>
              <c:numCache>
                <c:formatCode>0.0</c:formatCode>
                <c:ptCount val="4"/>
                <c:pt idx="1">
                  <c:v>58.7</c:v>
                </c:pt>
                <c:pt idx="2">
                  <c:v>56.9</c:v>
                </c:pt>
                <c:pt idx="3">
                  <c:v>56.7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59-4D21-B20D-3CF62B3E7D54}"/>
            </c:ext>
          </c:extLst>
        </c:ser>
        <c:ser>
          <c:idx val="2"/>
          <c:order val="2"/>
          <c:tx>
            <c:strRef>
              <c:f>'B&amp;M'!$AY$7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'B&amp;M'!$AZ$7:$BC$7</c:f>
              <c:numCache>
                <c:formatCode>0.0</c:formatCode>
                <c:ptCount val="4"/>
                <c:pt idx="0">
                  <c:v>64.5</c:v>
                </c:pt>
                <c:pt idx="1">
                  <c:v>65.5</c:v>
                </c:pt>
                <c:pt idx="2">
                  <c:v>63.2</c:v>
                </c:pt>
                <c:pt idx="3">
                  <c:v>63.6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259-4D21-B20D-3CF62B3E7D54}"/>
            </c:ext>
          </c:extLst>
        </c:ser>
        <c:ser>
          <c:idx val="3"/>
          <c:order val="3"/>
          <c:tx>
            <c:strRef>
              <c:f>'B&amp;M'!$AY$8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'B&amp;M'!$AZ$8:$BC$8</c:f>
              <c:numCache>
                <c:formatCode>General</c:formatCode>
                <c:ptCount val="4"/>
                <c:pt idx="3" formatCode="0.0">
                  <c:v>58.1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259-4D21-B20D-3CF62B3E7D54}"/>
            </c:ext>
          </c:extLst>
        </c:ser>
        <c:ser>
          <c:idx val="4"/>
          <c:order val="4"/>
          <c:tx>
            <c:strRef>
              <c:f>'B&amp;M'!$AY$9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'B&amp;M'!$AZ$9:$BC$9</c:f>
              <c:numCache>
                <c:formatCode>General</c:formatCode>
                <c:ptCount val="4"/>
                <c:pt idx="3" formatCode="0.0">
                  <c:v>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259-4D21-B20D-3CF62B3E7D54}"/>
            </c:ext>
          </c:extLst>
        </c:ser>
        <c:ser>
          <c:idx val="5"/>
          <c:order val="5"/>
          <c:tx>
            <c:strRef>
              <c:f>'B&amp;M'!$AY$10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'B&amp;M'!$AZ$10:$BC$10</c:f>
              <c:numCache>
                <c:formatCode>General</c:formatCode>
                <c:ptCount val="4"/>
                <c:pt idx="3" formatCode="0.0">
                  <c:v>48.3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259-4D21-B20D-3CF62B3E7D54}"/>
            </c:ext>
          </c:extLst>
        </c:ser>
        <c:ser>
          <c:idx val="6"/>
          <c:order val="6"/>
          <c:tx>
            <c:strRef>
              <c:f>'B&amp;M'!$AY$11</c:f>
              <c:strCache>
                <c:ptCount val="1"/>
                <c:pt idx="0">
                  <c:v>ТПУ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'B&amp;M'!$AZ$4:$BC$4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'B&amp;M'!$AZ$11:$BC$11</c:f>
              <c:numCache>
                <c:formatCode>General</c:formatCode>
                <c:ptCount val="4"/>
                <c:pt idx="3" formatCode="0.0">
                  <c:v>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259-4D21-B20D-3CF62B3E7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04408"/>
        <c:axId val="163208328"/>
      </c:lineChart>
      <c:catAx>
        <c:axId val="163204408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8328"/>
        <c:crosses val="autoZero"/>
        <c:auto val="1"/>
        <c:lblAlgn val="ctr"/>
        <c:lblOffset val="100"/>
        <c:noMultiLvlLbl val="0"/>
      </c:catAx>
      <c:valAx>
        <c:axId val="163208328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4408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134375E-3"/>
          <c:y val="0.81520490620490615"/>
          <c:w val="0.99686562499999998"/>
          <c:h val="0.18104509379509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B&amp;M</a:t>
            </a:r>
            <a:r>
              <a:rPr lang="en-US" sz="1400" b="1" i="0" baseline="0">
                <a:effectLst/>
              </a:rPr>
              <a:t>: Employer Reputation</a:t>
            </a:r>
            <a:endParaRPr lang="ru-RU" sz="14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010213458882869"/>
          <c:y val="0.11945498158389517"/>
          <c:w val="0.71760762678649692"/>
          <c:h val="0.57754090984962947"/>
        </c:manualLayout>
      </c:layout>
      <c:lineChart>
        <c:grouping val="standard"/>
        <c:varyColors val="0"/>
        <c:ser>
          <c:idx val="0"/>
          <c:order val="0"/>
          <c:tx>
            <c:strRef>
              <c:f>'B&amp;M'!$AG$5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'B&amp;M'!$AH$5:$AK$5</c:f>
              <c:numCache>
                <c:formatCode>0.0</c:formatCode>
                <c:ptCount val="4"/>
                <c:pt idx="1">
                  <c:v>16.100000000000001</c:v>
                </c:pt>
                <c:pt idx="2">
                  <c:v>82.9</c:v>
                </c:pt>
                <c:pt idx="3">
                  <c:v>52.1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4D-4F7E-9992-80E1545FC50E}"/>
            </c:ext>
          </c:extLst>
        </c:ser>
        <c:ser>
          <c:idx val="1"/>
          <c:order val="1"/>
          <c:tx>
            <c:strRef>
              <c:f>'B&amp;M'!$AG$6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'B&amp;M'!$AH$6:$AK$6</c:f>
              <c:numCache>
                <c:formatCode>0.0</c:formatCode>
                <c:ptCount val="4"/>
                <c:pt idx="1">
                  <c:v>79.5</c:v>
                </c:pt>
                <c:pt idx="2">
                  <c:v>69</c:v>
                </c:pt>
                <c:pt idx="3">
                  <c:v>77.5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64D-4F7E-9992-80E1545FC50E}"/>
            </c:ext>
          </c:extLst>
        </c:ser>
        <c:ser>
          <c:idx val="2"/>
          <c:order val="2"/>
          <c:tx>
            <c:strRef>
              <c:f>'B&amp;M'!$AG$7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'B&amp;M'!$AH$7:$AK$7</c:f>
              <c:numCache>
                <c:formatCode>0.0</c:formatCode>
                <c:ptCount val="4"/>
                <c:pt idx="0">
                  <c:v>68.5</c:v>
                </c:pt>
                <c:pt idx="1">
                  <c:v>61.8</c:v>
                </c:pt>
                <c:pt idx="2">
                  <c:v>72.900000000000006</c:v>
                </c:pt>
                <c:pt idx="3">
                  <c:v>73.599999999999994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64D-4F7E-9992-80E1545FC50E}"/>
            </c:ext>
          </c:extLst>
        </c:ser>
        <c:ser>
          <c:idx val="3"/>
          <c:order val="3"/>
          <c:tx>
            <c:strRef>
              <c:f>'B&amp;M'!$AG$8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'B&amp;M'!$AH$8:$AK$8</c:f>
              <c:numCache>
                <c:formatCode>General</c:formatCode>
                <c:ptCount val="4"/>
                <c:pt idx="3" formatCode="0.0">
                  <c:v>71.2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64D-4F7E-9992-80E1545FC50E}"/>
            </c:ext>
          </c:extLst>
        </c:ser>
        <c:ser>
          <c:idx val="4"/>
          <c:order val="4"/>
          <c:tx>
            <c:strRef>
              <c:f>'B&amp;M'!$AG$9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'B&amp;M'!$AH$9:$AK$9</c:f>
              <c:numCache>
                <c:formatCode>General</c:formatCode>
                <c:ptCount val="4"/>
                <c:pt idx="3" formatCode="0.0">
                  <c:v>54.5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64D-4F7E-9992-80E1545FC50E}"/>
            </c:ext>
          </c:extLst>
        </c:ser>
        <c:ser>
          <c:idx val="5"/>
          <c:order val="5"/>
          <c:tx>
            <c:strRef>
              <c:f>'B&amp;M'!$AG$10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'B&amp;M'!$AH$10:$AK$10</c:f>
              <c:numCache>
                <c:formatCode>General</c:formatCode>
                <c:ptCount val="4"/>
                <c:pt idx="3" formatCode="0.0">
                  <c:v>66.400000000000006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64D-4F7E-9992-80E1545FC50E}"/>
            </c:ext>
          </c:extLst>
        </c:ser>
        <c:ser>
          <c:idx val="6"/>
          <c:order val="6"/>
          <c:tx>
            <c:strRef>
              <c:f>'B&amp;M'!$AG$11</c:f>
              <c:strCache>
                <c:ptCount val="1"/>
                <c:pt idx="0">
                  <c:v>ТПУ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'B&amp;M'!$AH$4:$AK$4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'B&amp;M'!$AH$11:$AK$11</c:f>
              <c:numCache>
                <c:formatCode>General</c:formatCode>
                <c:ptCount val="4"/>
                <c:pt idx="3" formatCode="0.0">
                  <c:v>63.3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64D-4F7E-9992-80E1545FC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10288"/>
        <c:axId val="163210680"/>
      </c:lineChart>
      <c:catAx>
        <c:axId val="163210288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10680"/>
        <c:crosses val="autoZero"/>
        <c:auto val="1"/>
        <c:lblAlgn val="ctr"/>
        <c:lblOffset val="100"/>
        <c:noMultiLvlLbl val="0"/>
      </c:catAx>
      <c:valAx>
        <c:axId val="163210680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10288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345138888888889E-2"/>
          <c:y val="0.81305266955266953"/>
          <c:w val="0.94177178051541721"/>
          <c:h val="0.18319733044733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B&amp;M</a:t>
            </a:r>
            <a:r>
              <a:rPr lang="en-US" sz="1400" b="1" i="0" baseline="0">
                <a:effectLst/>
              </a:rPr>
              <a:t>: Citations per Paper</a:t>
            </a:r>
            <a:endParaRPr lang="ru-RU" sz="1400" b="1">
              <a:effectLst/>
            </a:endParaRPr>
          </a:p>
        </c:rich>
      </c:tx>
      <c:layout>
        <c:manualLayout>
          <c:xMode val="edge"/>
          <c:yMode val="edge"/>
          <c:x val="0.160992108621482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77884494658567"/>
          <c:y val="0.11928827150006126"/>
          <c:w val="0.71802240935768336"/>
          <c:h val="0.58457791845169638"/>
        </c:manualLayout>
      </c:layout>
      <c:lineChart>
        <c:grouping val="standard"/>
        <c:varyColors val="0"/>
        <c:ser>
          <c:idx val="0"/>
          <c:order val="0"/>
          <c:tx>
            <c:strRef>
              <c:f>'B&amp;M'!$AM$5</c:f>
              <c:strCache>
                <c:ptCount val="1"/>
                <c:pt idx="0">
                  <c:v>МГУ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'B&amp;M'!$AN$5:$AQ$5</c:f>
              <c:numCache>
                <c:formatCode>0.0</c:formatCode>
                <c:ptCount val="4"/>
                <c:pt idx="1">
                  <c:v>78.099999999999994</c:v>
                </c:pt>
                <c:pt idx="2">
                  <c:v>36.6</c:v>
                </c:pt>
                <c:pt idx="3">
                  <c:v>44.7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CF-45E2-88D6-80C1192379EB}"/>
            </c:ext>
          </c:extLst>
        </c:ser>
        <c:ser>
          <c:idx val="1"/>
          <c:order val="1"/>
          <c:tx>
            <c:strRef>
              <c:f>'B&amp;M'!$AM$6</c:f>
              <c:strCache>
                <c:ptCount val="1"/>
                <c:pt idx="0">
                  <c:v>СПбГУ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'B&amp;M'!$AN$6:$AQ$6</c:f>
              <c:numCache>
                <c:formatCode>0.0</c:formatCode>
                <c:ptCount val="4"/>
                <c:pt idx="1">
                  <c:v>65.099999999999994</c:v>
                </c:pt>
                <c:pt idx="2">
                  <c:v>82.6</c:v>
                </c:pt>
                <c:pt idx="3">
                  <c:v>70.2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CF-45E2-88D6-80C1192379EB}"/>
            </c:ext>
          </c:extLst>
        </c:ser>
        <c:ser>
          <c:idx val="2"/>
          <c:order val="2"/>
          <c:tx>
            <c:strRef>
              <c:f>'B&amp;M'!$AM$7</c:f>
              <c:strCache>
                <c:ptCount val="1"/>
                <c:pt idx="0">
                  <c:v>ВШЭ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'B&amp;M'!$AN$7:$AQ$7</c:f>
              <c:numCache>
                <c:formatCode>0.0</c:formatCode>
                <c:ptCount val="4"/>
                <c:pt idx="0">
                  <c:v>55.8</c:v>
                </c:pt>
                <c:pt idx="1">
                  <c:v>63.4</c:v>
                </c:pt>
                <c:pt idx="2">
                  <c:v>69.7</c:v>
                </c:pt>
                <c:pt idx="3">
                  <c:v>74.3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CF-45E2-88D6-80C1192379EB}"/>
            </c:ext>
          </c:extLst>
        </c:ser>
        <c:ser>
          <c:idx val="3"/>
          <c:order val="3"/>
          <c:tx>
            <c:strRef>
              <c:f>'B&amp;M'!$AM$8</c:f>
              <c:strCache>
                <c:ptCount val="1"/>
                <c:pt idx="0">
                  <c:v>РЭУ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'B&amp;M'!$AN$8:$AQ$8</c:f>
              <c:numCache>
                <c:formatCode>General</c:formatCode>
                <c:ptCount val="4"/>
                <c:pt idx="3" formatCode="0.0">
                  <c:v>49.8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ACF-45E2-88D6-80C1192379EB}"/>
            </c:ext>
          </c:extLst>
        </c:ser>
        <c:ser>
          <c:idx val="4"/>
          <c:order val="4"/>
          <c:tx>
            <c:strRef>
              <c:f>'B&amp;M'!$AM$9</c:f>
              <c:strCache>
                <c:ptCount val="1"/>
                <c:pt idx="0">
                  <c:v>ФУ ПРФ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'B&amp;M'!$AN$9:$AQ$9</c:f>
              <c:numCache>
                <c:formatCode>General</c:formatCode>
                <c:ptCount val="4"/>
                <c:pt idx="3" formatCode="0.0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ACF-45E2-88D6-80C1192379EB}"/>
            </c:ext>
          </c:extLst>
        </c:ser>
        <c:ser>
          <c:idx val="5"/>
          <c:order val="5"/>
          <c:tx>
            <c:strRef>
              <c:f>'B&amp;M'!$AM$10</c:f>
              <c:strCache>
                <c:ptCount val="1"/>
                <c:pt idx="0">
                  <c:v>КПФУ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'B&amp;M'!$AN$10:$AQ$10</c:f>
              <c:numCache>
                <c:formatCode>General</c:formatCode>
                <c:ptCount val="4"/>
                <c:pt idx="3" formatCode="0.0">
                  <c:v>76.2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ACF-45E2-88D6-80C1192379EB}"/>
            </c:ext>
          </c:extLst>
        </c:ser>
        <c:ser>
          <c:idx val="6"/>
          <c:order val="6"/>
          <c:tx>
            <c:strRef>
              <c:f>'B&amp;M'!$AM$11</c:f>
              <c:strCache>
                <c:ptCount val="1"/>
                <c:pt idx="0">
                  <c:v>ТПУ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'B&amp;M'!$AN$4:$AQ$4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'B&amp;M'!$AN$11:$AQ$11</c:f>
              <c:numCache>
                <c:formatCode>General</c:formatCode>
                <c:ptCount val="4"/>
                <c:pt idx="3" formatCode="0.0">
                  <c:v>61.1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ACF-45E2-88D6-80C119237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09504"/>
        <c:axId val="163207544"/>
      </c:lineChart>
      <c:catAx>
        <c:axId val="163209504"/>
        <c:scaling>
          <c:orientation val="minMax"/>
        </c:scaling>
        <c:delete val="0"/>
        <c:axPos val="b"/>
        <c:numFmt formatCode="0" sourceLinked="1"/>
        <c:majorTickMark val="none"/>
        <c:minorTickMark val="in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7544"/>
        <c:crosses val="autoZero"/>
        <c:auto val="1"/>
        <c:lblAlgn val="ctr"/>
        <c:lblOffset val="100"/>
        <c:noMultiLvlLbl val="0"/>
      </c:catAx>
      <c:valAx>
        <c:axId val="163207544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9504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122222222222207"/>
          <c:w val="0.98818298611111111"/>
          <c:h val="0.18476262626262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0.15365</cdr:x>
      <cdr:y>0.92105</cdr:y>
    </cdr:from>
    <cdr:to>
      <cdr:x>0.55486</cdr:x>
      <cdr:y>0.98684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040560"/>
          <a:ext cx="33843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(год)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53106-D734-46AC-82F9-D73F7404F52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C6371-9543-46E0-AA13-F015D6C23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1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C331-7AE9-4A39-9D47-7AA062C8CBC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87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Всего опубликовано</a:t>
            </a:r>
            <a:r>
              <a:rPr lang="ru-RU" baseline="0" dirty="0" smtClean="0"/>
              <a:t> 320 статей. Из них 176 в журналах, 144 в сборниках. 110 на иностранных языках, 210 на русском языке. </a:t>
            </a:r>
          </a:p>
          <a:p>
            <a:r>
              <a:rPr lang="ru-RU" baseline="0" dirty="0" smtClean="0"/>
              <a:t>18 статей в ядре РИНЦ.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C331-7AE9-4A39-9D47-7AA062C8CBC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4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3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5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1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8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8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8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8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0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54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C729-70A9-4BD0-B516-71FDAA6D0EA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ADAF-E37E-4A82-92DC-0AD0706F5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5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843" y="0"/>
            <a:ext cx="11590637" cy="386766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участии коллектива Экономического факультета в реализации Программы развития Санкт-Петербургского университета до 2020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6357" y="4158092"/>
            <a:ext cx="9144000" cy="2292136"/>
          </a:xfrm>
        </p:spPr>
        <p:txBody>
          <a:bodyPr/>
          <a:lstStyle/>
          <a:p>
            <a:r>
              <a:rPr lang="ru-RU" b="1" dirty="0"/>
              <a:t>ЦЕЛЕВЫЕ ИНДИКАТОРЫ</a:t>
            </a:r>
            <a:endParaRPr lang="ru-RU" dirty="0"/>
          </a:p>
          <a:p>
            <a:r>
              <a:rPr lang="ru-RU" b="1" dirty="0"/>
              <a:t>ПРОГРАММЫ </a:t>
            </a:r>
            <a:r>
              <a:rPr lang="ru-RU" b="1" dirty="0" smtClean="0"/>
              <a:t>РАЗВИТИЯ СПбГУ</a:t>
            </a:r>
          </a:p>
          <a:p>
            <a:r>
              <a:rPr lang="ru-RU" b="1" dirty="0" smtClean="0"/>
              <a:t>Гузов Ю.Н.</a:t>
            </a:r>
          </a:p>
          <a:p>
            <a:r>
              <a:rPr lang="ru-RU" b="1" dirty="0" smtClean="0"/>
              <a:t>Первый заместитель декана экономического факультета СПбГУ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43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351" y="26432"/>
            <a:ext cx="11329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Top 25% Institutions and Economists in Russia, as of April </a:t>
            </a:r>
            <a:r>
              <a:rPr lang="en-US" b="1" dirty="0" smtClean="0"/>
              <a:t>2019</a:t>
            </a:r>
            <a:r>
              <a:rPr lang="ru-RU" b="1" dirty="0" smtClean="0"/>
              <a:t> </a:t>
            </a:r>
            <a:r>
              <a:rPr lang="de-DE" b="1" dirty="0" err="1"/>
              <a:t>RePEc</a:t>
            </a:r>
            <a:r>
              <a:rPr lang="de-DE" b="1" dirty="0"/>
              <a:t> </a:t>
            </a:r>
            <a:r>
              <a:rPr lang="ru-RU" b="1" dirty="0" smtClean="0"/>
              <a:t>(</a:t>
            </a:r>
            <a:r>
              <a:rPr lang="de-DE" b="1" dirty="0"/>
              <a:t>https://ideas.repec.org/top/top.russia.html</a:t>
            </a:r>
            <a:r>
              <a:rPr lang="ru-RU" b="1" dirty="0" smtClean="0"/>
              <a:t>)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9315" y="6450200"/>
            <a:ext cx="6490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*For </a:t>
            </a:r>
            <a:r>
              <a:rPr lang="en-US" dirty="0"/>
              <a:t>Russia, there are 1278 authors affiliated with 157 institutions.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42387"/>
              </p:ext>
            </p:extLst>
          </p:nvPr>
        </p:nvGraphicFramePr>
        <p:xfrm>
          <a:off x="339315" y="385373"/>
          <a:ext cx="11516712" cy="6064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03"/>
                <a:gridCol w="758537"/>
                <a:gridCol w="8125690"/>
                <a:gridCol w="737755"/>
                <a:gridCol w="716973"/>
                <a:gridCol w="737754"/>
              </a:tblGrid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Rank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W.Rank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Institution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Score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Authors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Author shares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[1]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National Research University Higher School of </a:t>
                      </a:r>
                      <a:r>
                        <a:rPr lang="en-US" sz="1600" u="none" dirty="0" smtClean="0">
                          <a:effectLst/>
                        </a:rPr>
                        <a:t>Economics</a:t>
                      </a:r>
                      <a:r>
                        <a:rPr lang="ru-RU" sz="1600" u="none" dirty="0" smtClean="0">
                          <a:effectLst/>
                        </a:rPr>
                        <a:t>,</a:t>
                      </a:r>
                      <a:r>
                        <a:rPr lang="ru-RU" sz="1600" u="none" baseline="0" dirty="0" smtClean="0">
                          <a:effectLst/>
                        </a:rPr>
                        <a:t>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397.97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[2]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New Economic School (NES</a:t>
                      </a:r>
                      <a:r>
                        <a:rPr lang="en-US" sz="1600" u="none" dirty="0" smtClean="0">
                          <a:effectLst/>
                        </a:rPr>
                        <a:t>)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en-US" sz="1600" u="none" dirty="0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2.52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34.26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65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[4]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Russian Presidential Academy of National Economy and Public Administration (RANEPA</a:t>
                      </a:r>
                      <a:r>
                        <a:rPr lang="en-US" sz="1600" u="none" dirty="0" smtClean="0">
                          <a:effectLst/>
                        </a:rPr>
                        <a:t>)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5.33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145.21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[3]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 err="1">
                          <a:effectLst/>
                        </a:rPr>
                        <a:t>Gaidar</a:t>
                      </a:r>
                      <a:r>
                        <a:rPr lang="en-US" sz="1600" u="none" dirty="0">
                          <a:effectLst/>
                        </a:rPr>
                        <a:t> Institute for Economic </a:t>
                      </a:r>
                      <a:r>
                        <a:rPr lang="en-US" sz="1600" u="none" dirty="0" smtClean="0">
                          <a:effectLst/>
                        </a:rPr>
                        <a:t>Policy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en-US" sz="1600" u="none" dirty="0" smtClean="0">
                          <a:effectLst/>
                        </a:rPr>
                        <a:t>Moscow</a:t>
                      </a:r>
                      <a:r>
                        <a:rPr lang="en-US" sz="1600" u="none" dirty="0">
                          <a:effectLst/>
                        </a:rPr>
                        <a:t>, Russia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5.42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60.44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65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[5]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Central Economics and Mathematics Institute (CEMI), Russian Academy of Sciences (RAS</a:t>
                      </a:r>
                      <a:r>
                        <a:rPr lang="en-US" sz="1600" u="none" dirty="0" smtClean="0">
                          <a:effectLst/>
                        </a:rPr>
                        <a:t>)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21.37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65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[7]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Moscow School of Economics, M. V. </a:t>
                      </a:r>
                      <a:r>
                        <a:rPr lang="en-US" sz="1600" u="none" dirty="0" err="1">
                          <a:effectLst/>
                        </a:rPr>
                        <a:t>Lomonosov</a:t>
                      </a:r>
                      <a:r>
                        <a:rPr lang="en-US" sz="1600" u="none" dirty="0">
                          <a:effectLst/>
                        </a:rPr>
                        <a:t> Moscow State </a:t>
                      </a:r>
                      <a:r>
                        <a:rPr lang="en-US" sz="1600" u="none" dirty="0" smtClean="0">
                          <a:effectLst/>
                        </a:rPr>
                        <a:t>University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13.27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[8]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rgbClr val="FF0000"/>
                          </a:solidFill>
                          <a:effectLst/>
                        </a:rPr>
                        <a:t>Faculty of Economics, St. Petersburg State </a:t>
                      </a:r>
                      <a:r>
                        <a:rPr lang="en-US" sz="1600" u="none" dirty="0" smtClean="0">
                          <a:solidFill>
                            <a:srgbClr val="FF0000"/>
                          </a:solidFill>
                          <a:effectLst/>
                        </a:rPr>
                        <a:t>University</a:t>
                      </a:r>
                      <a:r>
                        <a:rPr lang="ru-RU" sz="1600" u="none" dirty="0" smtClean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St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ru-RU" sz="1600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Petersburg</a:t>
                      </a:r>
                      <a:endParaRPr lang="ru-RU" sz="1600" u="non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14.04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25.28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[6]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Institute of Economics, Russian Academy of Sciences (RAS</a:t>
                      </a:r>
                      <a:r>
                        <a:rPr lang="en-US" sz="1600" u="none" dirty="0" smtClean="0">
                          <a:effectLst/>
                        </a:rPr>
                        <a:t>)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15.59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149.4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[10]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Faculty of Economics, M. V. </a:t>
                      </a:r>
                      <a:r>
                        <a:rPr lang="en-US" sz="1600" u="none" dirty="0" err="1">
                          <a:effectLst/>
                        </a:rPr>
                        <a:t>Lomonosov</a:t>
                      </a:r>
                      <a:r>
                        <a:rPr lang="en-US" sz="1600" u="none" dirty="0">
                          <a:effectLst/>
                        </a:rPr>
                        <a:t> Moscow State </a:t>
                      </a:r>
                      <a:r>
                        <a:rPr lang="en-US" sz="1600" u="none" dirty="0" smtClean="0">
                          <a:effectLst/>
                        </a:rPr>
                        <a:t>University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20.72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60.89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436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[9]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Institute of Economics and Industrial Engineering, Siberian Branch, Russian Academy of Sciences (RAS</a:t>
                      </a:r>
                      <a:r>
                        <a:rPr lang="en-US" sz="1600" u="none" dirty="0" smtClean="0">
                          <a:effectLst/>
                        </a:rPr>
                        <a:t>)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Novosibirsk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20.98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[11]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Central Bank of the Russian </a:t>
                      </a:r>
                      <a:r>
                        <a:rPr lang="en-US" sz="1600" u="none" dirty="0" smtClean="0">
                          <a:effectLst/>
                        </a:rPr>
                        <a:t>Federation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23.07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26.2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[12]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Department of Economics, European University at St. </a:t>
                      </a:r>
                      <a:r>
                        <a:rPr lang="en-US" sz="1600" u="none" dirty="0" smtClean="0">
                          <a:effectLst/>
                        </a:rPr>
                        <a:t>Petersburg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St</a:t>
                      </a:r>
                      <a:r>
                        <a:rPr lang="ru-RU" sz="1600" u="none" dirty="0">
                          <a:effectLst/>
                        </a:rPr>
                        <a:t>. </a:t>
                      </a:r>
                      <a:r>
                        <a:rPr lang="ru-RU" sz="1600" u="none" dirty="0" err="1" smtClean="0">
                          <a:effectLst/>
                        </a:rPr>
                        <a:t>Petersburg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24.4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8.37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[13]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rgbClr val="FF0000"/>
                          </a:solidFill>
                          <a:effectLst/>
                        </a:rPr>
                        <a:t>Graduate School of Management, St. Petersburg State </a:t>
                      </a:r>
                      <a:r>
                        <a:rPr lang="en-US" sz="1600" u="none" dirty="0" smtClean="0">
                          <a:solidFill>
                            <a:srgbClr val="FF0000"/>
                          </a:solidFill>
                          <a:effectLst/>
                        </a:rPr>
                        <a:t>University</a:t>
                      </a:r>
                      <a:r>
                        <a:rPr lang="ru-RU" sz="1600" u="none" dirty="0" smtClean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St</a:t>
                      </a:r>
                      <a:r>
                        <a:rPr lang="ru-RU" sz="1600" u="none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ru-RU" sz="1600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Petersburg</a:t>
                      </a:r>
                      <a:endParaRPr lang="ru-RU" sz="1600" u="non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25.94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[15]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Economics Department, Novosibirsk State </a:t>
                      </a:r>
                      <a:r>
                        <a:rPr lang="en-US" sz="1600" u="none" dirty="0" smtClean="0">
                          <a:effectLst/>
                        </a:rPr>
                        <a:t>University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en-US" sz="1600" u="none" dirty="0" smtClean="0">
                          <a:effectLst/>
                        </a:rPr>
                        <a:t>Novosibirsk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  <a:tr h="35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[14]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Financial University under the Government of the Russian </a:t>
                      </a:r>
                      <a:r>
                        <a:rPr lang="en-US" sz="1600" u="none" dirty="0" smtClean="0">
                          <a:effectLst/>
                        </a:rPr>
                        <a:t>Federation</a:t>
                      </a:r>
                      <a:r>
                        <a:rPr lang="ru-RU" sz="1600" u="none" dirty="0" smtClean="0">
                          <a:effectLst/>
                        </a:rPr>
                        <a:t>, </a:t>
                      </a:r>
                      <a:r>
                        <a:rPr lang="ru-RU" sz="1600" u="none" dirty="0" err="1" smtClean="0">
                          <a:effectLst/>
                        </a:rPr>
                        <a:t>Moscow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29.59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62.97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2" marR="3332" marT="3332" marB="333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13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095019" cy="6975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Развитие </a:t>
            </a:r>
            <a:r>
              <a:rPr lang="ru-RU" sz="4000" dirty="0">
                <a:latin typeface="+mn-lt"/>
              </a:rPr>
              <a:t>образовательных программ </a:t>
            </a:r>
            <a:r>
              <a:rPr lang="ru-RU" sz="4000" dirty="0" smtClean="0">
                <a:latin typeface="+mn-lt"/>
              </a:rPr>
              <a:t>по стратегии</a:t>
            </a:r>
            <a:r>
              <a:rPr lang="ru-RU" sz="4000" dirty="0">
                <a:latin typeface="+mn-lt"/>
              </a:rPr>
              <a:t>	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226936"/>
              </p:ext>
            </p:extLst>
          </p:nvPr>
        </p:nvGraphicFramePr>
        <p:xfrm>
          <a:off x="0" y="558800"/>
          <a:ext cx="9282121" cy="421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Лист" r:id="rId4" imgW="8696482" imgH="3952789" progId="Excel.Sheet.8">
                  <p:embed/>
                </p:oleObj>
              </mc:Choice>
              <mc:Fallback>
                <p:oleObj name="Лист" r:id="rId4" imgW="8696482" imgH="39527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58800"/>
                        <a:ext cx="9282121" cy="4219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39807"/>
              </p:ext>
            </p:extLst>
          </p:nvPr>
        </p:nvGraphicFramePr>
        <p:xfrm>
          <a:off x="0" y="4848225"/>
          <a:ext cx="11994288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9092"/>
                <a:gridCol w="593124"/>
                <a:gridCol w="518984"/>
                <a:gridCol w="584886"/>
                <a:gridCol w="766119"/>
                <a:gridCol w="667265"/>
                <a:gridCol w="642552"/>
                <a:gridCol w="667264"/>
                <a:gridCol w="716692"/>
                <a:gridCol w="766119"/>
                <a:gridCol w="704335"/>
                <a:gridCol w="687856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бакалавров/специалистов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приеме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магистров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 </a:t>
                      </a:r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бакалавриата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других  вузов принятых в магистратуру СПбГУ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аспирантов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28815"/>
              </p:ext>
            </p:extLst>
          </p:nvPr>
        </p:nvGraphicFramePr>
        <p:xfrm>
          <a:off x="9479825" y="767835"/>
          <a:ext cx="2514463" cy="321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949"/>
                <a:gridCol w="667265"/>
                <a:gridCol w="617838"/>
                <a:gridCol w="568411"/>
              </a:tblGrid>
              <a:tr h="95783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Маг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Асп</a:t>
                      </a:r>
                      <a:endParaRPr lang="ru-RU" dirty="0"/>
                    </a:p>
                  </a:txBody>
                  <a:tcPr anchor="ctr"/>
                </a:tc>
              </a:tr>
              <a:tr h="6996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51%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7 %</a:t>
                      </a:r>
                      <a:endParaRPr lang="ru-RU" dirty="0"/>
                    </a:p>
                  </a:txBody>
                  <a:tcPr anchor="ctr"/>
                </a:tc>
              </a:tr>
              <a:tr h="9845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7%</a:t>
                      </a:r>
                      <a:endParaRPr lang="ru-RU" dirty="0"/>
                    </a:p>
                  </a:txBody>
                  <a:tcPr anchor="ctr"/>
                </a:tc>
              </a:tr>
              <a:tr h="5704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76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082"/>
            <a:ext cx="12192000" cy="438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Изменение структуры приема на экономическом факультете</a:t>
            </a:r>
            <a:endParaRPr lang="ru-RU" sz="3200" b="1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89226096"/>
              </p:ext>
            </p:extLst>
          </p:nvPr>
        </p:nvGraphicFramePr>
        <p:xfrm>
          <a:off x="405245" y="727364"/>
          <a:ext cx="11076709" cy="5579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407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Прием на экономический факультет в 2016-2018 гг.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486160"/>
              </p:ext>
            </p:extLst>
          </p:nvPr>
        </p:nvGraphicFramePr>
        <p:xfrm>
          <a:off x="838200" y="1825625"/>
          <a:ext cx="10515600" cy="380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68797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Бакалаврианты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Магистранты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Аспиранты</a:t>
                      </a:r>
                      <a:endParaRPr lang="ru-RU" sz="2800" dirty="0"/>
                    </a:p>
                  </a:txBody>
                  <a:tcPr anchor="ctr"/>
                </a:tc>
              </a:tr>
              <a:tr h="12456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199 (42%)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238 (51%)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28 (7 %)</a:t>
                      </a:r>
                      <a:endParaRPr lang="ru-RU" sz="2800" dirty="0"/>
                    </a:p>
                  </a:txBody>
                  <a:tcPr anchor="ctr"/>
                </a:tc>
              </a:tr>
              <a:tr h="118745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218 (44%)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242 (49%)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 (7%)</a:t>
                      </a:r>
                      <a:endParaRPr lang="ru-RU" sz="2800" dirty="0"/>
                    </a:p>
                  </a:txBody>
                  <a:tcPr anchor="ctr"/>
                </a:tc>
              </a:tr>
              <a:tr h="6879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262 (46%)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271 (48%)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 (6%)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94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Выпуск экономического факультета в 2016-2018 гг.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083954"/>
              </p:ext>
            </p:extLst>
          </p:nvPr>
        </p:nvGraphicFramePr>
        <p:xfrm>
          <a:off x="838200" y="1825623"/>
          <a:ext cx="10515600" cy="388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731902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бакалавры – выпускники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магистры- выпускники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аспиранты - выпускники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73190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2016 год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298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193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731902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anose="02020603050405020304" pitchFamily="18" charset="0"/>
                        </a:rPr>
                        <a:t>2017 год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270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1563925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305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29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535" y="-75626"/>
            <a:ext cx="10515600" cy="122068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Плановые и фактические показатели по кадрам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70832"/>
              </p:ext>
            </p:extLst>
          </p:nvPr>
        </p:nvGraphicFramePr>
        <p:xfrm>
          <a:off x="1268624" y="799071"/>
          <a:ext cx="9947189" cy="59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Диаграмма" r:id="rId4" imgW="7953254" imgH="4771980" progId="Excel.Chart.8">
                  <p:embed/>
                </p:oleObj>
              </mc:Choice>
              <mc:Fallback>
                <p:oleObj name="Диаграмма" r:id="rId4" imgW="7953254" imgH="477198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8624" y="799071"/>
                        <a:ext cx="9947189" cy="59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0841" y="2597664"/>
            <a:ext cx="70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21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8724" y="2597666"/>
            <a:ext cx="926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21,5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6925" y="2597665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18,6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2196" y="2597665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19,4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3349" y="2597664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21,2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0841" y="5015469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5,2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4921" y="4990645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4,1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0192" y="4990644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5,6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5209" y="4971198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2219" y="4939844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4223" y="4939843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3,1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7449" y="2597663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7,9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9051" y="4905495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3,5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12782" y="4905494"/>
            <a:ext cx="76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64165" y="2635476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20,3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28346" y="2635476"/>
            <a:ext cx="930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20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9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84"/>
            <a:ext cx="10515600" cy="653143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научных исследований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84" y="5884"/>
            <a:ext cx="11140216" cy="577472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47884" y="6328424"/>
            <a:ext cx="6147187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41698" y="3263028"/>
            <a:ext cx="100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21,7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590" y="3274169"/>
            <a:ext cx="100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42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9644" y="3274169"/>
            <a:ext cx="100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29,1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80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752" y="188640"/>
            <a:ext cx="663525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Сведения о составе НПР экономического факультета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2063552" y="1124744"/>
          <a:ext cx="843545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4"/>
          <p:cNvSpPr txBox="1">
            <a:spLocks/>
          </p:cNvSpPr>
          <p:nvPr/>
        </p:nvSpPr>
        <p:spPr>
          <a:xfrm>
            <a:off x="10210800" y="6453336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CC771F3-D028-4E21-A916-11D1FB7C34DC}" type="slidenum">
              <a:rPr lang="ru-RU" sz="1600" b="1">
                <a:latin typeface="Times New Roman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513" y="3356993"/>
            <a:ext cx="461665" cy="80718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(НПР)</a:t>
            </a:r>
          </a:p>
        </p:txBody>
      </p:sp>
    </p:spTree>
    <p:extLst>
      <p:ext uri="{BB962C8B-B14F-4D97-AF65-F5344CB8AC3E}">
        <p14:creationId xmlns:p14="http://schemas.microsoft.com/office/powerpoint/2010/main" val="1860918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744" y="72008"/>
            <a:ext cx="6666706" cy="9087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Сведения о составе НПР экономического </a:t>
            </a:r>
            <a:r>
              <a:rPr lang="ru-RU" sz="2800" b="1" dirty="0" smtClean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факультета 2018</a:t>
            </a:r>
            <a:endParaRPr lang="ru-RU" sz="2800" b="1" dirty="0">
              <a:solidFill>
                <a:srgbClr val="AB262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321368"/>
              </p:ext>
            </p:extLst>
          </p:nvPr>
        </p:nvGraphicFramePr>
        <p:xfrm>
          <a:off x="1703512" y="1054432"/>
          <a:ext cx="8784976" cy="554292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328592"/>
                <a:gridCol w="1512168"/>
                <a:gridCol w="922668"/>
                <a:gridCol w="1021548"/>
              </a:tblGrid>
              <a:tr h="536078">
                <a:tc rowSpan="2">
                  <a:txBody>
                    <a:bodyPr/>
                    <a:lstStyle/>
                    <a:p>
                      <a:pPr marL="72000" algn="ctr" fontAlgn="ctr"/>
                      <a:r>
                        <a:rPr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</a:t>
                      </a:r>
                      <a:endParaRPr lang="ru-RU" sz="16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индикаторы программы развития СПбГУ</a:t>
                      </a:r>
                    </a:p>
                    <a:p>
                      <a:pPr algn="ctr" font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 2018 г.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marL="72000"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5C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ч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штатных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численность НПР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lang="ru-RU" sz="18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19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НПР, имеющих ученые степени, в общей численности научно-педагогических работников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97%</a:t>
                      </a:r>
                      <a:endParaRPr lang="ru-RU" sz="1800" b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96%</a:t>
                      </a:r>
                      <a:endParaRPr lang="ru-RU" sz="1800" b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03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НПР, имеющих степень доктора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66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НПР, имеющих степень доктора наук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03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докторов наук моложе 40 лет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28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докторов наук моложе  40 лет  в общей численности НПР, имеющих ученую степень доктора наук</a:t>
                      </a:r>
                      <a:endParaRPr lang="ru-RU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1,7%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99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НПР имеющих степень кандидата наук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72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НПР имеющих степень кандидата наук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65%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52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кандидатов наук моложе 35 лет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46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кандидатов наук моложе 35 лет в общей численности НПР, имеющих ученую степень кандидата наук</a:t>
                      </a:r>
                      <a:endParaRPr lang="ru-RU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7" marR="893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4"/>
          <p:cNvSpPr txBox="1">
            <a:spLocks/>
          </p:cNvSpPr>
          <p:nvPr/>
        </p:nvSpPr>
        <p:spPr>
          <a:xfrm>
            <a:off x="10210800" y="6453336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CC771F3-D028-4E21-A916-11D1FB7C34DC}" type="slidenum">
              <a:rPr lang="ru-RU" sz="1600" b="1">
                <a:latin typeface="Times New Roman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0770"/>
              </p:ext>
            </p:extLst>
          </p:nvPr>
        </p:nvGraphicFramePr>
        <p:xfrm>
          <a:off x="1703513" y="1114642"/>
          <a:ext cx="8784975" cy="53386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33615"/>
                <a:gridCol w="1098122"/>
                <a:gridCol w="658873"/>
                <a:gridCol w="654901"/>
                <a:gridCol w="662845"/>
                <a:gridCol w="658873"/>
                <a:gridCol w="658873"/>
                <a:gridCol w="658873"/>
              </a:tblGrid>
              <a:tr h="1628227"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  <a:endParaRPr lang="ru-RU" sz="14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индикаторы программы развития СПбГУ в 2018г.</a:t>
                      </a:r>
                      <a:endParaRPr lang="ru-RU" sz="14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5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</a:t>
                      </a:r>
                      <a:endParaRPr lang="ru-RU" sz="1400" b="1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lang="ru-RU" sz="1400" b="1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40485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 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НИР, </a:t>
                      </a:r>
                    </a:p>
                    <a:p>
                      <a:pPr marL="36000" algn="l" fontAlgn="ctr"/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которых 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 приняли участие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477" marR="33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eaLnBrk="1" fontAlgn="ctr" latinLnBrk="0" hangingPunct="1">
                        <a:spcBef>
                          <a:spcPts val="0"/>
                        </a:spcBef>
                      </a:pPr>
                      <a:r>
                        <a:rPr kumimoji="0"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ru-RU" sz="1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897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8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НПР, </a:t>
                      </a:r>
                    </a:p>
                    <a:p>
                      <a:pPr marL="36000" algn="l" defTabSz="914400" rtl="0" eaLnBrk="1" fontAlgn="ctr" latinLnBrk="0" hangingPunct="1"/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участвовавших </a:t>
                      </a:r>
                      <a:r>
                        <a:rPr lang="ru-RU" sz="18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eaLnBrk="1" fontAlgn="ctr" latinLnBrk="0" hangingPunct="1">
                        <a:spcBef>
                          <a:spcPts val="0"/>
                        </a:spcBef>
                      </a:pPr>
                      <a:r>
                        <a:rPr kumimoji="0"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ru-RU" sz="1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085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80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НПР, ведущих научную работу в рамках финансирования по федеральным целевым научно-техническим программам, грантам российских и зарубежных фондов, в общей численности научно-педагогических работников</a:t>
                      </a: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fontAlgn="ctr">
                        <a:spcBef>
                          <a:spcPts val="0"/>
                        </a:spcBef>
                      </a:pPr>
                      <a:r>
                        <a:rPr lang="ru-RU" sz="18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35,7%</a:t>
                      </a:r>
                      <a:endParaRPr lang="ru-RU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fontAlgn="ctr">
                        <a:spcBef>
                          <a:spcPts val="0"/>
                        </a:spcBef>
                      </a:pPr>
                      <a:r>
                        <a:rPr lang="ru-RU" sz="18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19,1%</a:t>
                      </a:r>
                      <a:endParaRPr lang="ru-RU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fontAlgn="ctr">
                        <a:spcBef>
                          <a:spcPts val="0"/>
                        </a:spcBef>
                      </a:pPr>
                      <a:r>
                        <a:rPr lang="ru-RU" sz="18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22,4%</a:t>
                      </a:r>
                      <a:endParaRPr lang="ru-RU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fontAlgn="ctr">
                        <a:spcBef>
                          <a:spcPts val="0"/>
                        </a:spcBef>
                      </a:pPr>
                      <a:r>
                        <a:rPr lang="ru-RU" sz="18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25,9%</a:t>
                      </a:r>
                      <a:endParaRPr lang="ru-RU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fontAlgn="ctr">
                        <a:spcBef>
                          <a:spcPts val="0"/>
                        </a:spcBef>
                      </a:pPr>
                      <a:r>
                        <a:rPr lang="ru-RU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25,7%</a:t>
                      </a:r>
                      <a:endParaRPr lang="ru-RU" sz="1800" b="0" i="0" u="none" strike="noStrike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" algn="ctr" rtl="0" eaLnBrk="1" fontAlgn="ctr" latinLnBrk="0" hangingPunct="1">
                        <a:spcBef>
                          <a:spcPts val="0"/>
                        </a:spcBef>
                      </a:pPr>
                      <a:r>
                        <a:rPr kumimoji="0" lang="ru-RU" sz="18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39%</a:t>
                      </a:r>
                      <a:endParaRPr kumimoji="0" lang="ru-RU" sz="18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858" marR="885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287688" y="188640"/>
            <a:ext cx="7170762" cy="72008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71500" indent="-4572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AB262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Научные проекты экономического факультета (по данным</a:t>
            </a:r>
            <a:r>
              <a:rPr lang="en-US" sz="2400" b="1" dirty="0">
                <a:solidFill>
                  <a:srgbClr val="AB262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Pure</a:t>
            </a:r>
            <a:r>
              <a:rPr lang="ru-RU" sz="2400" b="1" dirty="0">
                <a:solidFill>
                  <a:srgbClr val="AB262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" name="Номер слайда 4"/>
          <p:cNvSpPr txBox="1">
            <a:spLocks/>
          </p:cNvSpPr>
          <p:nvPr/>
        </p:nvSpPr>
        <p:spPr>
          <a:xfrm>
            <a:off x="10210800" y="6453336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CC771F3-D028-4E21-A916-11D1FB7C34DC}" type="slidenum">
              <a:rPr lang="ru-RU" sz="1600" b="1">
                <a:latin typeface="Times New Roman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СПбГУ</a:t>
            </a:r>
            <a:br>
              <a:rPr lang="ru-RU" alt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эконометрика по рейтингу </a:t>
            </a:r>
            <a:r>
              <a:rPr lang="en-US" alt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QS</a:t>
            </a:r>
            <a:endParaRPr lang="ru-RU" altLang="ru-RU" sz="3600" dirty="0">
              <a:latin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63713"/>
              </p:ext>
            </p:extLst>
          </p:nvPr>
        </p:nvGraphicFramePr>
        <p:xfrm>
          <a:off x="733771" y="1690688"/>
          <a:ext cx="10956002" cy="4834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8447"/>
                <a:gridCol w="2739554"/>
                <a:gridCol w="2738447"/>
                <a:gridCol w="2739554"/>
              </a:tblGrid>
              <a:tr h="96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68580" marR="68580" marT="0" marB="0"/>
                </a:tc>
              </a:tr>
              <a:tr h="966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Общий счет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62,8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60,2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58,6</a:t>
                      </a:r>
                    </a:p>
                  </a:txBody>
                  <a:tcPr marL="68580" marR="68580" marT="0" marB="0"/>
                </a:tc>
              </a:tr>
              <a:tr h="966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Место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+mn-lt"/>
                        </a:rPr>
                        <a:t>151-200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151-200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+mn-lt"/>
                        </a:rPr>
                        <a:t>251-300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+mn-lt"/>
                        </a:rPr>
                        <a:t>251-300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968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744" y="188640"/>
            <a:ext cx="6666706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Количество публикаций в журналах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919536" y="1052736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867-4E32-4E2D-8739-58246E7E28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63552" y="5877272"/>
            <a:ext cx="79208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*Не включая публикаций тезисов (75),  статей в сборниках (116)</a:t>
            </a:r>
          </a:p>
          <a:p>
            <a:pPr algn="ctr"/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** Не включая публикацию тезисов (194), статей в сборниках (154)</a:t>
            </a:r>
          </a:p>
          <a:p>
            <a:pPr algn="ctr"/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***Не включая публикацию тезисов (170), статей в сборниках (144)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832304" y="2420888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rgbClr val="C00000"/>
                </a:solidFill>
              </a:rPr>
              <a:t>**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968208" y="2492896"/>
            <a:ext cx="5040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840416" y="2276872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rgbClr val="C00000"/>
                </a:solidFill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8016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791744" y="188640"/>
            <a:ext cx="6666706" cy="792088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31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Публикационная активность НПР </a:t>
            </a:r>
            <a:br>
              <a:rPr lang="ru-RU" sz="31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(по данным </a:t>
            </a:r>
            <a:r>
              <a:rPr lang="en-US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ru-RU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Scopus, </a:t>
            </a:r>
            <a:r>
              <a:rPr lang="en-US" sz="2200" b="1" dirty="0" err="1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WoS</a:t>
            </a:r>
            <a:r>
              <a:rPr lang="en-US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CC</a:t>
            </a:r>
            <a:r>
              <a:rPr lang="ru-RU" sz="2200" b="1" dirty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2500" b="1" dirty="0">
              <a:solidFill>
                <a:srgbClr val="AB262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054966"/>
              </p:ext>
            </p:extLst>
          </p:nvPr>
        </p:nvGraphicFramePr>
        <p:xfrm>
          <a:off x="1416909" y="1052737"/>
          <a:ext cx="8999574" cy="5390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028"/>
                <a:gridCol w="1004003"/>
                <a:gridCol w="650469"/>
                <a:gridCol w="653890"/>
                <a:gridCol w="647046"/>
                <a:gridCol w="647046"/>
                <a:gridCol w="647046"/>
                <a:gridCol w="647046"/>
              </a:tblGrid>
              <a:tr h="1008112"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индикаторы программы развития СПбГУ </a:t>
                      </a:r>
                    </a:p>
                    <a:p>
                      <a:pPr marL="720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2018 г.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59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публикаций в журналах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227653">
                <a:tc gridSpan="6"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208582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публикаций 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журналах РИНЦ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284777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журналах</a:t>
                      </a:r>
                    </a:p>
                    <a:p>
                      <a:pPr marL="72000" algn="l" rtl="0" fontAlgn="ctr"/>
                      <a:r>
                        <a:rPr lang="ru-RU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113887">
                <a:tc gridSpan="7"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557564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научных публикаций на иностранных языках в общем количестве научных публикаций НПР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503455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НПР, опубликовавших статьи в  журналах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НПР, опубликовавших статьи в журналах </a:t>
                      </a:r>
                      <a:r>
                        <a:rPr lang="ru-RU" sz="1400" b="1" i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Web</a:t>
                      </a:r>
                      <a:r>
                        <a:rPr lang="ru-RU" sz="1400" b="1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of </a:t>
                      </a:r>
                      <a:r>
                        <a:rPr lang="ru-RU" sz="1400" b="1" i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b="1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Scopus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 общей численности НПР</a:t>
                      </a:r>
                      <a:endParaRPr lang="ru-RU" sz="1400" b="1" i="0" u="none" strike="noStrike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13,7%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01558">
                <a:tc>
                  <a:txBody>
                    <a:bodyPr/>
                    <a:lstStyle/>
                    <a:p>
                      <a:pPr marL="88900" marR="0" indent="-31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монографий и глав в монографиях,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опубликованных НПР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88900" marR="0" indent="63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 учебников и учебных пособий, опубликованных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44038">
                <a:tc>
                  <a:txBody>
                    <a:bodyPr/>
                    <a:lstStyle/>
                    <a:p>
                      <a:pPr marL="88900" indent="6350" algn="l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статей, опубликованных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НПР, 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сборниках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32" marR="8032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4"/>
          <p:cNvSpPr txBox="1">
            <a:spLocks/>
          </p:cNvSpPr>
          <p:nvPr/>
        </p:nvSpPr>
        <p:spPr>
          <a:xfrm>
            <a:off x="10210800" y="6453336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CC771F3-D028-4E21-A916-11D1FB7C34DC}" type="slidenum">
              <a:rPr lang="ru-RU" sz="1600" b="1">
                <a:latin typeface="Times New Roman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3557" y="188640"/>
            <a:ext cx="8464893" cy="72008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spc="-100" dirty="0" smtClean="0">
                <a:solidFill>
                  <a:srgbClr val="AB262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Проблемы и направления их решения</a:t>
            </a:r>
            <a:endParaRPr lang="ru-RU" sz="3200" b="1" spc="-100" dirty="0">
              <a:solidFill>
                <a:srgbClr val="AB262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75520" y="1124744"/>
            <a:ext cx="8640960" cy="5328592"/>
          </a:xfrm>
        </p:spPr>
        <p:txBody>
          <a:bodyPr/>
          <a:lstStyle/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Целевые индикаторы по приему в СПбГУ в целом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выполняются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 административных ограничений.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Желательно увеличение набора бакалавров до 300 мест.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молодых докторов (2%) и кандидатов наук (20%) меньше целевого индикатора программы развития СПбГУ (7% и 27% соответственно). Необходимо плановое омоложение кадрового состава.</a:t>
            </a:r>
          </a:p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НПР, ведущих научную работу в рамках финансирования по грантам (39%), значительно ниже целевого индикатора (75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%). Требуется поиск реального индустриального партнера.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Доля научных публикаций на иностранном языке (34,4%) меньше целевого индикатора (42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%). Необходимо увеличение публикаций и числа курсов на иностранном языке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10210800" y="6453336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CC771F3-D028-4E21-A916-11D1FB7C34DC}" type="slidenum">
              <a:rPr lang="ru-RU" sz="1600" b="1">
                <a:latin typeface="Times New Roman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7082131"/>
              </p:ext>
            </p:extLst>
          </p:nvPr>
        </p:nvGraphicFramePr>
        <p:xfrm>
          <a:off x="597044" y="424149"/>
          <a:ext cx="2679700" cy="547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45542480"/>
              </p:ext>
            </p:extLst>
          </p:nvPr>
        </p:nvGraphicFramePr>
        <p:xfrm>
          <a:off x="4179382" y="3589483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45026789"/>
              </p:ext>
            </p:extLst>
          </p:nvPr>
        </p:nvGraphicFramePr>
        <p:xfrm>
          <a:off x="4179382" y="424149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52851192"/>
              </p:ext>
            </p:extLst>
          </p:nvPr>
        </p:nvGraphicFramePr>
        <p:xfrm>
          <a:off x="7961745" y="390812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44171134"/>
              </p:ext>
            </p:extLst>
          </p:nvPr>
        </p:nvGraphicFramePr>
        <p:xfrm>
          <a:off x="8006700" y="3383683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84500" y="3825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1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СПбГУ</a:t>
            </a:r>
            <a:br>
              <a:rPr lang="ru-RU" alt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 и </a:t>
            </a:r>
            <a:r>
              <a:rPr lang="ru-RU" alt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менеджмент</a:t>
            </a:r>
            <a:r>
              <a:rPr lang="en-US" alt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рейтингу </a:t>
            </a:r>
            <a:r>
              <a:rPr lang="en-US" alt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QS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742918"/>
              </p:ext>
            </p:extLst>
          </p:nvPr>
        </p:nvGraphicFramePr>
        <p:xfrm>
          <a:off x="838198" y="1525084"/>
          <a:ext cx="10373592" cy="4532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875"/>
                <a:gridCol w="2593921"/>
                <a:gridCol w="2592875"/>
                <a:gridCol w="2593921"/>
              </a:tblGrid>
              <a:tr h="906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2016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2017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2018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2019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65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Общий счет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6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63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64,3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65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64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65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Место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6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151-200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201-250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151-200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10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7857044"/>
              </p:ext>
            </p:extLst>
          </p:nvPr>
        </p:nvGraphicFramePr>
        <p:xfrm>
          <a:off x="729672" y="796346"/>
          <a:ext cx="2679700" cy="550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9876054"/>
              </p:ext>
            </p:extLst>
          </p:nvPr>
        </p:nvGraphicFramePr>
        <p:xfrm>
          <a:off x="4071504" y="3721965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6112221"/>
              </p:ext>
            </p:extLst>
          </p:nvPr>
        </p:nvGraphicFramePr>
        <p:xfrm>
          <a:off x="4071504" y="796346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6331775"/>
              </p:ext>
            </p:extLst>
          </p:nvPr>
        </p:nvGraphicFramePr>
        <p:xfrm>
          <a:off x="7338291" y="931428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09130397"/>
              </p:ext>
            </p:extLst>
          </p:nvPr>
        </p:nvGraphicFramePr>
        <p:xfrm>
          <a:off x="7338291" y="3721965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1114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СПбГУ</a:t>
            </a:r>
            <a:br>
              <a:rPr lang="ru-RU" alt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Статистика и </a:t>
            </a:r>
            <a:r>
              <a:rPr lang="ru-RU" alt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Операционые исследования</a:t>
            </a:r>
            <a:r>
              <a:rPr lang="en-US" alt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рейтингу </a:t>
            </a:r>
            <a:r>
              <a:rPr lang="en-US" alt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QS</a:t>
            </a:r>
            <a:endParaRPr lang="ru-RU" altLang="ru-RU" sz="2800" dirty="0">
              <a:latin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14175"/>
              </p:ext>
            </p:extLst>
          </p:nvPr>
        </p:nvGraphicFramePr>
        <p:xfrm>
          <a:off x="838201" y="1974274"/>
          <a:ext cx="10695708" cy="423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3388"/>
                <a:gridCol w="2674466"/>
                <a:gridCol w="2673388"/>
                <a:gridCol w="2674466"/>
              </a:tblGrid>
              <a:tr h="847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2016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2017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2018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2019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478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Общий счет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46,2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57,5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54,8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63,6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478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Место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 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 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 </a:t>
                      </a:r>
                      <a:endParaRPr lang="ru-RU" sz="4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151-200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5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72524386"/>
              </p:ext>
            </p:extLst>
          </p:nvPr>
        </p:nvGraphicFramePr>
        <p:xfrm>
          <a:off x="1303772" y="624103"/>
          <a:ext cx="2679700" cy="555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7174383"/>
              </p:ext>
            </p:extLst>
          </p:nvPr>
        </p:nvGraphicFramePr>
        <p:xfrm>
          <a:off x="4699000" y="3399847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63818174"/>
              </p:ext>
            </p:extLst>
          </p:nvPr>
        </p:nvGraphicFramePr>
        <p:xfrm>
          <a:off x="4626264" y="533977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421915199"/>
              </p:ext>
            </p:extLst>
          </p:nvPr>
        </p:nvGraphicFramePr>
        <p:xfrm>
          <a:off x="8148781" y="531957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2881168"/>
              </p:ext>
            </p:extLst>
          </p:nvPr>
        </p:nvGraphicFramePr>
        <p:xfrm>
          <a:off x="8148781" y="3399847"/>
          <a:ext cx="287972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7601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0718" y="286480"/>
            <a:ext cx="11073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число публикаций в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попадания в рейтинг, по предметам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313" name="Рисунок 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04" y="962850"/>
            <a:ext cx="11088029" cy="580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8309" y="6070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4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70753" y="301612"/>
            <a:ext cx="57482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Веса показателей рейтинга, по предметам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4337" name="Рисунок 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42" y="992005"/>
            <a:ext cx="10616965" cy="570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0864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47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1276</Words>
  <Application>Microsoft Office PowerPoint</Application>
  <PresentationFormat>Широкоэкранный</PresentationFormat>
  <Paragraphs>471</Paragraphs>
  <Slides>22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Cyr</vt:lpstr>
      <vt:lpstr>Calibri</vt:lpstr>
      <vt:lpstr>Calibri Light</vt:lpstr>
      <vt:lpstr>Tahoma</vt:lpstr>
      <vt:lpstr>Times New Roman</vt:lpstr>
      <vt:lpstr>Тема Office</vt:lpstr>
      <vt:lpstr>Лист</vt:lpstr>
      <vt:lpstr>Диаграмма</vt:lpstr>
      <vt:lpstr>Об участии коллектива Экономического факультета в реализации Программы развития Санкт-Петербургского университета до 2020 года </vt:lpstr>
      <vt:lpstr>Место СПбГУ Экономика и эконометрика по рейтингу QS</vt:lpstr>
      <vt:lpstr>Презентация PowerPoint</vt:lpstr>
      <vt:lpstr>Место СПбГУ Бизнес и менеджмент по рейтингу QS</vt:lpstr>
      <vt:lpstr>Презентация PowerPoint</vt:lpstr>
      <vt:lpstr>Место СПбГУ Статистика и Операционые исследования по рейтингу QS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образовательных программ по стратегии </vt:lpstr>
      <vt:lpstr>Изменение структуры приема на экономическом факультете</vt:lpstr>
      <vt:lpstr>Прием на экономический факультет в 2016-2018 гг.</vt:lpstr>
      <vt:lpstr>Выпуск экономического факультета в 2016-2018 гг.</vt:lpstr>
      <vt:lpstr>Плановые и фактические показатели по кадрам</vt:lpstr>
      <vt:lpstr>развитие научных исследований</vt:lpstr>
      <vt:lpstr>Сведения о составе НПР экономического факультета</vt:lpstr>
      <vt:lpstr>Сведения о составе НПР экономического факультета 2018</vt:lpstr>
      <vt:lpstr>Презентация PowerPoint</vt:lpstr>
      <vt:lpstr>Количество публикаций в журналах</vt:lpstr>
      <vt:lpstr>Публикационная активность НПР  (по данным e-library, Scopus, WoS CC)</vt:lpstr>
      <vt:lpstr>Проблемы и направления их решения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участии коллектива Экономического факультета в реализации Программы развития Санкт-Петербургского университета до 2020 года</dc:title>
  <dc:creator>Александр</dc:creator>
  <cp:lastModifiedBy>Павлова Ирина Владимировна</cp:lastModifiedBy>
  <cp:revision>82</cp:revision>
  <cp:lastPrinted>2019-05-17T08:46:59Z</cp:lastPrinted>
  <dcterms:created xsi:type="dcterms:W3CDTF">2014-09-18T07:12:07Z</dcterms:created>
  <dcterms:modified xsi:type="dcterms:W3CDTF">2019-05-22T11:57:13Z</dcterms:modified>
</cp:coreProperties>
</file>